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theme/themeOverride16.xml" ContentType="application/vnd.openxmlformats-officedocument.themeOverride+xml"/>
  <Override PartName="/ppt/notesSlides/notesSlide15.xml" ContentType="application/vnd.openxmlformats-officedocument.presentationml.notesSlide+xml"/>
  <Override PartName="/ppt/theme/themeOverride17.xml" ContentType="application/vnd.openxmlformats-officedocument.themeOverride+xml"/>
  <Override PartName="/ppt/notesSlides/notesSlide16.xml" ContentType="application/vnd.openxmlformats-officedocument.presentationml.notesSlide+xml"/>
  <Override PartName="/ppt/theme/themeOverride18.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9.xml" ContentType="application/vnd.openxmlformats-officedocument.themeOverride+xml"/>
  <Override PartName="/ppt/notesSlides/notesSlide25.xml" ContentType="application/vnd.openxmlformats-officedocument.presentationml.notesSlide+xml"/>
  <Override PartName="/ppt/theme/themeOverride20.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21.xml" ContentType="application/vnd.openxmlformats-officedocument.themeOverr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 id="2147483722" r:id="rId2"/>
  </p:sldMasterIdLst>
  <p:notesMasterIdLst>
    <p:notesMasterId r:id="rId36"/>
  </p:notesMasterIdLst>
  <p:sldIdLst>
    <p:sldId id="276" r:id="rId3"/>
    <p:sldId id="277" r:id="rId4"/>
    <p:sldId id="278" r:id="rId5"/>
    <p:sldId id="257" r:id="rId6"/>
    <p:sldId id="258" r:id="rId7"/>
    <p:sldId id="259" r:id="rId8"/>
    <p:sldId id="268" r:id="rId9"/>
    <p:sldId id="269" r:id="rId10"/>
    <p:sldId id="270" r:id="rId11"/>
    <p:sldId id="264" r:id="rId12"/>
    <p:sldId id="299" r:id="rId13"/>
    <p:sldId id="265" r:id="rId14"/>
    <p:sldId id="282" r:id="rId15"/>
    <p:sldId id="283" r:id="rId16"/>
    <p:sldId id="284" r:id="rId17"/>
    <p:sldId id="285" r:id="rId18"/>
    <p:sldId id="286" r:id="rId19"/>
    <p:sldId id="287" r:id="rId20"/>
    <p:sldId id="290" r:id="rId21"/>
    <p:sldId id="291" r:id="rId22"/>
    <p:sldId id="292" r:id="rId23"/>
    <p:sldId id="279" r:id="rId24"/>
    <p:sldId id="280" r:id="rId25"/>
    <p:sldId id="281" r:id="rId26"/>
    <p:sldId id="301" r:id="rId27"/>
    <p:sldId id="302" r:id="rId28"/>
    <p:sldId id="294" r:id="rId29"/>
    <p:sldId id="295" r:id="rId30"/>
    <p:sldId id="296" r:id="rId31"/>
    <p:sldId id="297" r:id="rId32"/>
    <p:sldId id="300" r:id="rId33"/>
    <p:sldId id="293" r:id="rId34"/>
    <p:sldId id="29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3ABA19-327E-430C-89F0-E32EE364CCE9}" v="41" dt="2019-07-13T16:43:14.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79523" autoAdjust="0"/>
  </p:normalViewPr>
  <p:slideViewPr>
    <p:cSldViewPr snapToGrid="0" snapToObjects="1">
      <p:cViewPr>
        <p:scale>
          <a:sx n="50" d="100"/>
          <a:sy n="50" d="100"/>
        </p:scale>
        <p:origin x="1099"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da" userId="486c7bd50505ee87" providerId="LiveId" clId="{613ABA19-327E-430C-89F0-E32EE364CCE9}"/>
    <pc:docChg chg="undo custSel modSld sldOrd">
      <pc:chgData name="Amanda" userId="486c7bd50505ee87" providerId="LiveId" clId="{613ABA19-327E-430C-89F0-E32EE364CCE9}" dt="2019-07-13T16:44:04.473" v="245" actId="29295"/>
      <pc:docMkLst>
        <pc:docMk/>
      </pc:docMkLst>
      <pc:sldChg chg="modSp setBg">
        <pc:chgData name="Amanda" userId="486c7bd50505ee87" providerId="LiveId" clId="{613ABA19-327E-430C-89F0-E32EE364CCE9}" dt="2019-07-13T16:36:03.423" v="142" actId="14100"/>
        <pc:sldMkLst>
          <pc:docMk/>
          <pc:sldMk cId="1650072174" sldId="264"/>
        </pc:sldMkLst>
        <pc:spChg chg="mod">
          <ac:chgData name="Amanda" userId="486c7bd50505ee87" providerId="LiveId" clId="{613ABA19-327E-430C-89F0-E32EE364CCE9}" dt="2019-07-13T16:36:03.423" v="142" actId="14100"/>
          <ac:spMkLst>
            <pc:docMk/>
            <pc:sldMk cId="1650072174" sldId="264"/>
            <ac:spMk id="2" creationId="{75AB1712-2EE0-BF4E-A596-58DF4E1FE99B}"/>
          </ac:spMkLst>
        </pc:spChg>
        <pc:picChg chg="mod">
          <ac:chgData name="Amanda" userId="486c7bd50505ee87" providerId="LiveId" clId="{613ABA19-327E-430C-89F0-E32EE364CCE9}" dt="2019-07-13T16:33:06.313" v="77" actId="14100"/>
          <ac:picMkLst>
            <pc:docMk/>
            <pc:sldMk cId="1650072174" sldId="264"/>
            <ac:picMk id="8" creationId="{409A9261-4A91-46D7-A168-8599295DD558}"/>
          </ac:picMkLst>
        </pc:picChg>
      </pc:sldChg>
      <pc:sldChg chg="addSp delSp modSp setBg">
        <pc:chgData name="Amanda" userId="486c7bd50505ee87" providerId="LiveId" clId="{613ABA19-327E-430C-89F0-E32EE364CCE9}" dt="2019-07-13T16:44:04.473" v="245" actId="29295"/>
        <pc:sldMkLst>
          <pc:docMk/>
          <pc:sldMk cId="2545292249" sldId="265"/>
        </pc:sldMkLst>
        <pc:spChg chg="del mod">
          <ac:chgData name="Amanda" userId="486c7bd50505ee87" providerId="LiveId" clId="{613ABA19-327E-430C-89F0-E32EE364CCE9}" dt="2019-07-13T16:43:13.362" v="212" actId="478"/>
          <ac:spMkLst>
            <pc:docMk/>
            <pc:sldMk cId="2545292249" sldId="265"/>
            <ac:spMk id="2" creationId="{75AB1712-2EE0-BF4E-A596-58DF4E1FE99B}"/>
          </ac:spMkLst>
        </pc:spChg>
        <pc:spChg chg="add del mod">
          <ac:chgData name="Amanda" userId="486c7bd50505ee87" providerId="LiveId" clId="{613ABA19-327E-430C-89F0-E32EE364CCE9}" dt="2019-07-13T16:41:42.419" v="200" actId="478"/>
          <ac:spMkLst>
            <pc:docMk/>
            <pc:sldMk cId="2545292249" sldId="265"/>
            <ac:spMk id="4" creationId="{82C0791E-FCCA-4532-A9C2-2EAF93C4060B}"/>
          </ac:spMkLst>
        </pc:spChg>
        <pc:spChg chg="del mod">
          <ac:chgData name="Amanda" userId="486c7bd50505ee87" providerId="LiveId" clId="{613ABA19-327E-430C-89F0-E32EE364CCE9}" dt="2019-07-13T16:41:43.952" v="201" actId="478"/>
          <ac:spMkLst>
            <pc:docMk/>
            <pc:sldMk cId="2545292249" sldId="265"/>
            <ac:spMk id="6" creationId="{6CEF4A88-83A8-C84F-BA97-BA2D988025B8}"/>
          </ac:spMkLst>
        </pc:spChg>
        <pc:spChg chg="add del mod">
          <ac:chgData name="Amanda" userId="486c7bd50505ee87" providerId="LiveId" clId="{613ABA19-327E-430C-89F0-E32EE364CCE9}" dt="2019-07-13T16:43:15.966" v="214" actId="478"/>
          <ac:spMkLst>
            <pc:docMk/>
            <pc:sldMk cId="2545292249" sldId="265"/>
            <ac:spMk id="10" creationId="{37F4B00D-C4E5-468D-A497-C4B35F1A8AD4}"/>
          </ac:spMkLst>
        </pc:spChg>
        <pc:spChg chg="add mod">
          <ac:chgData name="Amanda" userId="486c7bd50505ee87" providerId="LiveId" clId="{613ABA19-327E-430C-89F0-E32EE364CCE9}" dt="2019-07-13T16:43:30.684" v="226" actId="20577"/>
          <ac:spMkLst>
            <pc:docMk/>
            <pc:sldMk cId="2545292249" sldId="265"/>
            <ac:spMk id="11" creationId="{AA858618-6957-47C2-B4F7-AC5ED09E068D}"/>
          </ac:spMkLst>
        </pc:spChg>
        <pc:picChg chg="del mod">
          <ac:chgData name="Amanda" userId="486c7bd50505ee87" providerId="LiveId" clId="{613ABA19-327E-430C-89F0-E32EE364CCE9}" dt="2019-07-13T16:41:37.803" v="199" actId="478"/>
          <ac:picMkLst>
            <pc:docMk/>
            <pc:sldMk cId="2545292249" sldId="265"/>
            <ac:picMk id="5" creationId="{A57AC9D8-9426-5548-B03B-9734254AB8A0}"/>
          </ac:picMkLst>
        </pc:picChg>
        <pc:picChg chg="add del">
          <ac:chgData name="Amanda" userId="486c7bd50505ee87" providerId="LiveId" clId="{613ABA19-327E-430C-89F0-E32EE364CCE9}" dt="2019-07-13T16:41:51.391" v="203"/>
          <ac:picMkLst>
            <pc:docMk/>
            <pc:sldMk cId="2545292249" sldId="265"/>
            <ac:picMk id="7" creationId="{FF05DD5C-4559-4DF9-9887-B0D4E486A428}"/>
          </ac:picMkLst>
        </pc:picChg>
        <pc:picChg chg="add mod modCrop">
          <ac:chgData name="Amanda" userId="486c7bd50505ee87" providerId="LiveId" clId="{613ABA19-327E-430C-89F0-E32EE364CCE9}" dt="2019-07-13T16:44:04.473" v="245" actId="29295"/>
          <ac:picMkLst>
            <pc:docMk/>
            <pc:sldMk cId="2545292249" sldId="265"/>
            <ac:picMk id="8" creationId="{5BE917BA-F6A7-43C8-9EDF-37B3F753411C}"/>
          </ac:picMkLst>
        </pc:picChg>
      </pc:sldChg>
      <pc:sldChg chg="addSp modSp ord setBg modAnim">
        <pc:chgData name="Amanda" userId="486c7bd50505ee87" providerId="LiveId" clId="{613ABA19-327E-430C-89F0-E32EE364CCE9}" dt="2019-07-13T16:37:17.950" v="196"/>
        <pc:sldMkLst>
          <pc:docMk/>
          <pc:sldMk cId="2804058103" sldId="299"/>
        </pc:sldMkLst>
        <pc:spChg chg="mod">
          <ac:chgData name="Amanda" userId="486c7bd50505ee87" providerId="LiveId" clId="{613ABA19-327E-430C-89F0-E32EE364CCE9}" dt="2019-07-13T16:35:49.709" v="140" actId="403"/>
          <ac:spMkLst>
            <pc:docMk/>
            <pc:sldMk cId="2804058103" sldId="299"/>
            <ac:spMk id="2" creationId="{75AB1712-2EE0-BF4E-A596-58DF4E1FE99B}"/>
          </ac:spMkLst>
        </pc:spChg>
        <pc:spChg chg="add mod">
          <ac:chgData name="Amanda" userId="486c7bd50505ee87" providerId="LiveId" clId="{613ABA19-327E-430C-89F0-E32EE364CCE9}" dt="2019-07-13T16:36:45.914" v="161" actId="688"/>
          <ac:spMkLst>
            <pc:docMk/>
            <pc:sldMk cId="2804058103" sldId="299"/>
            <ac:spMk id="4" creationId="{4AC56EDC-B7D4-4157-9028-C30AACAC1254}"/>
          </ac:spMkLst>
        </pc:spChg>
        <pc:picChg chg="mod">
          <ac:chgData name="Amanda" userId="486c7bd50505ee87" providerId="LiveId" clId="{613ABA19-327E-430C-89F0-E32EE364CCE9}" dt="2019-07-13T16:36:54.564" v="194" actId="29295"/>
          <ac:picMkLst>
            <pc:docMk/>
            <pc:sldMk cId="2804058103" sldId="299"/>
            <ac:picMk id="5" creationId="{A57AC9D8-9426-5548-B03B-9734254AB8A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AF4638C-70A4-4ADE-A974-7A8B5E10A38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4E0A32-88C1-467C-AFCD-8E7367B7FE4D}">
      <dgm:prSet custT="1"/>
      <dgm:spPr/>
      <dgm:t>
        <a:bodyPr/>
        <a:lstStyle/>
        <a:p>
          <a:pPr>
            <a:lnSpc>
              <a:spcPct val="100000"/>
            </a:lnSpc>
          </a:pPr>
          <a:r>
            <a:rPr lang="en-US" sz="1800" b="1" dirty="0"/>
            <a:t>Numerous media outlets </a:t>
          </a:r>
          <a:r>
            <a:rPr lang="en-US" sz="1500" dirty="0"/>
            <a:t>ranging in credibility have reported concern over the rise of cases of </a:t>
          </a:r>
          <a:r>
            <a:rPr lang="en-US" sz="2400" b="1" dirty="0"/>
            <a:t>Measles</a:t>
          </a:r>
          <a:r>
            <a:rPr lang="en-US" sz="1500" dirty="0"/>
            <a:t>, previously thought contained by </a:t>
          </a:r>
          <a:r>
            <a:rPr lang="en-US" sz="1600" b="1" dirty="0"/>
            <a:t>herd </a:t>
          </a:r>
          <a:r>
            <a:rPr lang="en-US" sz="1800" b="1" dirty="0"/>
            <a:t>immunization</a:t>
          </a:r>
          <a:r>
            <a:rPr lang="en-US" sz="1600" b="1" dirty="0"/>
            <a:t> with vaccinations </a:t>
          </a:r>
          <a:r>
            <a:rPr lang="en-US" sz="1500" dirty="0"/>
            <a:t>of the United States population. </a:t>
          </a:r>
        </a:p>
      </dgm:t>
    </dgm:pt>
    <dgm:pt modelId="{C7189D2F-CC08-4221-85AD-9D3D1B0730B4}" type="parTrans" cxnId="{33859D87-8742-498B-A25D-6B7777C96CC2}">
      <dgm:prSet/>
      <dgm:spPr/>
      <dgm:t>
        <a:bodyPr/>
        <a:lstStyle/>
        <a:p>
          <a:endParaRPr lang="en-US"/>
        </a:p>
      </dgm:t>
    </dgm:pt>
    <dgm:pt modelId="{6355EE8F-E7B8-45F1-94E2-9286248CC6DB}" type="sibTrans" cxnId="{33859D87-8742-498B-A25D-6B7777C96CC2}">
      <dgm:prSet/>
      <dgm:spPr/>
      <dgm:t>
        <a:bodyPr/>
        <a:lstStyle/>
        <a:p>
          <a:endParaRPr lang="en-US"/>
        </a:p>
      </dgm:t>
    </dgm:pt>
    <dgm:pt modelId="{DA14AB3B-1188-42E5-A50E-29EA20338B3F}">
      <dgm:prSet custT="1"/>
      <dgm:spPr/>
      <dgm:t>
        <a:bodyPr/>
        <a:lstStyle/>
        <a:p>
          <a:pPr>
            <a:lnSpc>
              <a:spcPct val="100000"/>
            </a:lnSpc>
          </a:pPr>
          <a:r>
            <a:rPr lang="en-US" sz="2000" b="1" dirty="0"/>
            <a:t>Our project seeks to </a:t>
          </a:r>
        </a:p>
        <a:p>
          <a:pPr>
            <a:lnSpc>
              <a:spcPct val="100000"/>
            </a:lnSpc>
          </a:pPr>
          <a:r>
            <a:rPr lang="en-US" sz="1800" dirty="0"/>
            <a:t> validate the reports by </a:t>
          </a:r>
          <a:r>
            <a:rPr lang="en-US" sz="2000" b="1" dirty="0"/>
            <a:t>media</a:t>
          </a:r>
          <a:endParaRPr lang="en-US" sz="1800" b="1" dirty="0"/>
        </a:p>
        <a:p>
          <a:pPr>
            <a:lnSpc>
              <a:spcPct val="100000"/>
            </a:lnSpc>
          </a:pPr>
          <a:r>
            <a:rPr lang="en-US" sz="1800" b="1" dirty="0"/>
            <a:t>    investigate</a:t>
          </a:r>
          <a:r>
            <a:rPr lang="en-US" sz="1800" dirty="0"/>
            <a:t> the cause of the </a:t>
          </a:r>
          <a:r>
            <a:rPr lang="en-US" sz="1800" b="1" dirty="0"/>
            <a:t>increased cases</a:t>
          </a:r>
        </a:p>
        <a:p>
          <a:pPr>
            <a:lnSpc>
              <a:spcPct val="100000"/>
            </a:lnSpc>
          </a:pPr>
          <a:r>
            <a:rPr lang="en-US" sz="1800" dirty="0"/>
            <a:t>provide information regarding the </a:t>
          </a:r>
          <a:r>
            <a:rPr lang="en-US" sz="1800" b="1" dirty="0"/>
            <a:t>effectiveness</a:t>
          </a:r>
          <a:r>
            <a:rPr lang="en-US" sz="1800" dirty="0"/>
            <a:t> of </a:t>
          </a:r>
          <a:r>
            <a:rPr lang="en-US" sz="2000" b="1" dirty="0"/>
            <a:t>immunization</a:t>
          </a:r>
          <a:r>
            <a:rPr lang="en-US" sz="1800" dirty="0"/>
            <a:t> and factors surrounding the </a:t>
          </a:r>
          <a:r>
            <a:rPr lang="en-US" sz="2000" b="1" dirty="0"/>
            <a:t>spread and prevention </a:t>
          </a:r>
          <a:r>
            <a:rPr lang="en-US" sz="1800" dirty="0"/>
            <a:t>of measles</a:t>
          </a:r>
          <a:endParaRPr lang="en-US" sz="3600" dirty="0"/>
        </a:p>
      </dgm:t>
    </dgm:pt>
    <dgm:pt modelId="{FE7CE6C0-8ADB-4495-96BB-B9E62A154AC6}" type="parTrans" cxnId="{FC706666-9D92-4633-AD2B-5BF3544E7FFE}">
      <dgm:prSet/>
      <dgm:spPr/>
      <dgm:t>
        <a:bodyPr/>
        <a:lstStyle/>
        <a:p>
          <a:endParaRPr lang="en-US"/>
        </a:p>
      </dgm:t>
    </dgm:pt>
    <dgm:pt modelId="{8E9CBA7E-B112-47AA-A07F-CAFBB114E021}" type="sibTrans" cxnId="{FC706666-9D92-4633-AD2B-5BF3544E7FFE}">
      <dgm:prSet/>
      <dgm:spPr/>
      <dgm:t>
        <a:bodyPr/>
        <a:lstStyle/>
        <a:p>
          <a:endParaRPr lang="en-US"/>
        </a:p>
      </dgm:t>
    </dgm:pt>
    <dgm:pt modelId="{6E9DB784-17AF-4B77-9B58-5569B96847EB}" type="pres">
      <dgm:prSet presAssocID="{AAF4638C-70A4-4ADE-A974-7A8B5E10A38E}" presName="root" presStyleCnt="0">
        <dgm:presLayoutVars>
          <dgm:dir/>
          <dgm:resizeHandles val="exact"/>
        </dgm:presLayoutVars>
      </dgm:prSet>
      <dgm:spPr/>
    </dgm:pt>
    <dgm:pt modelId="{BC5A1EAE-42E3-4575-8C7E-2D0F5870960F}" type="pres">
      <dgm:prSet presAssocID="{E54E0A32-88C1-467C-AFCD-8E7367B7FE4D}" presName="compNode" presStyleCnt="0"/>
      <dgm:spPr/>
    </dgm:pt>
    <dgm:pt modelId="{55468E4C-A012-42CE-B3EA-1629B3D2311E}" type="pres">
      <dgm:prSet presAssocID="{E54E0A32-88C1-467C-AFCD-8E7367B7FE4D}" presName="bgRect" presStyleLbl="bgShp" presStyleIdx="0" presStyleCnt="2"/>
      <dgm:spPr>
        <a:solidFill>
          <a:schemeClr val="accent1"/>
        </a:solidFill>
      </dgm:spPr>
    </dgm:pt>
    <dgm:pt modelId="{AE8D2A4A-2766-4E2E-8555-0CE4D3AAC324}" type="pres">
      <dgm:prSet presAssocID="{E54E0A32-88C1-467C-AFCD-8E7367B7FE4D}" presName="iconRect" presStyleLbl="node1" presStyleIdx="0" presStyleCnt="2" custLinFactNeighborX="-36861" custLinFactNeighborY="149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adio"/>
        </a:ext>
      </dgm:extLst>
    </dgm:pt>
    <dgm:pt modelId="{248A215E-4D56-4C95-9DE1-191CFB14BBE1}" type="pres">
      <dgm:prSet presAssocID="{E54E0A32-88C1-467C-AFCD-8E7367B7FE4D}" presName="spaceRect" presStyleCnt="0"/>
      <dgm:spPr/>
    </dgm:pt>
    <dgm:pt modelId="{BDDB13F1-46FB-4277-A81F-5755CCE4F084}" type="pres">
      <dgm:prSet presAssocID="{E54E0A32-88C1-467C-AFCD-8E7367B7FE4D}" presName="parTx" presStyleLbl="revTx" presStyleIdx="0" presStyleCnt="2" custScaleX="120555" custLinFactNeighborX="-8818" custLinFactNeighborY="-357">
        <dgm:presLayoutVars>
          <dgm:chMax val="0"/>
          <dgm:chPref val="0"/>
        </dgm:presLayoutVars>
      </dgm:prSet>
      <dgm:spPr/>
    </dgm:pt>
    <dgm:pt modelId="{619FDBCB-1BA1-4560-883F-884C807D478D}" type="pres">
      <dgm:prSet presAssocID="{6355EE8F-E7B8-45F1-94E2-9286248CC6DB}" presName="sibTrans" presStyleCnt="0"/>
      <dgm:spPr/>
    </dgm:pt>
    <dgm:pt modelId="{584E6CD4-AD40-4394-B562-A69E0A12AB5F}" type="pres">
      <dgm:prSet presAssocID="{DA14AB3B-1188-42E5-A50E-29EA20338B3F}" presName="compNode" presStyleCnt="0"/>
      <dgm:spPr/>
    </dgm:pt>
    <dgm:pt modelId="{09D3AFEF-3B8B-4410-AEFB-FA57CCD4AE5E}" type="pres">
      <dgm:prSet presAssocID="{DA14AB3B-1188-42E5-A50E-29EA20338B3F}" presName="bgRect" presStyleLbl="bgShp" presStyleIdx="1" presStyleCnt="2" custLinFactNeighborX="-6080" custLinFactNeighborY="-2010"/>
      <dgm:spPr>
        <a:solidFill>
          <a:schemeClr val="accent2">
            <a:lumMod val="60000"/>
            <a:lumOff val="40000"/>
          </a:schemeClr>
        </a:solidFill>
      </dgm:spPr>
    </dgm:pt>
    <dgm:pt modelId="{81DA6212-3051-4A25-BBBE-E11B2A2C2288}" type="pres">
      <dgm:prSet presAssocID="{DA14AB3B-1188-42E5-A50E-29EA20338B3F}" presName="iconRect" presStyleLbl="node1" presStyleIdx="1" presStyleCnt="2" custLinFactNeighborX="-3141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esearch"/>
        </a:ext>
      </dgm:extLst>
    </dgm:pt>
    <dgm:pt modelId="{0C91A985-B922-40F6-AC8F-C0E7521955DE}" type="pres">
      <dgm:prSet presAssocID="{DA14AB3B-1188-42E5-A50E-29EA20338B3F}" presName="spaceRect" presStyleCnt="0"/>
      <dgm:spPr/>
    </dgm:pt>
    <dgm:pt modelId="{231E3833-0F31-4413-A5B8-DDFAB659EDCB}" type="pres">
      <dgm:prSet presAssocID="{DA14AB3B-1188-42E5-A50E-29EA20338B3F}" presName="parTx" presStyleLbl="revTx" presStyleIdx="1" presStyleCnt="2" custScaleX="116169" custScaleY="110077" custLinFactNeighborX="-12934" custLinFactNeighborY="-1858">
        <dgm:presLayoutVars>
          <dgm:chMax val="0"/>
          <dgm:chPref val="0"/>
        </dgm:presLayoutVars>
      </dgm:prSet>
      <dgm:spPr/>
    </dgm:pt>
  </dgm:ptLst>
  <dgm:cxnLst>
    <dgm:cxn modelId="{3633C261-028C-42FC-AE5E-BF536A13D53F}" type="presOf" srcId="{E54E0A32-88C1-467C-AFCD-8E7367B7FE4D}" destId="{BDDB13F1-46FB-4277-A81F-5755CCE4F084}" srcOrd="0" destOrd="0" presId="urn:microsoft.com/office/officeart/2018/2/layout/IconVerticalSolidList"/>
    <dgm:cxn modelId="{6D244745-A0FB-4963-98F3-447CD38F321C}" type="presOf" srcId="{AAF4638C-70A4-4ADE-A974-7A8B5E10A38E}" destId="{6E9DB784-17AF-4B77-9B58-5569B96847EB}" srcOrd="0" destOrd="0" presId="urn:microsoft.com/office/officeart/2018/2/layout/IconVerticalSolidList"/>
    <dgm:cxn modelId="{FC706666-9D92-4633-AD2B-5BF3544E7FFE}" srcId="{AAF4638C-70A4-4ADE-A974-7A8B5E10A38E}" destId="{DA14AB3B-1188-42E5-A50E-29EA20338B3F}" srcOrd="1" destOrd="0" parTransId="{FE7CE6C0-8ADB-4495-96BB-B9E62A154AC6}" sibTransId="{8E9CBA7E-B112-47AA-A07F-CAFBB114E021}"/>
    <dgm:cxn modelId="{33859D87-8742-498B-A25D-6B7777C96CC2}" srcId="{AAF4638C-70A4-4ADE-A974-7A8B5E10A38E}" destId="{E54E0A32-88C1-467C-AFCD-8E7367B7FE4D}" srcOrd="0" destOrd="0" parTransId="{C7189D2F-CC08-4221-85AD-9D3D1B0730B4}" sibTransId="{6355EE8F-E7B8-45F1-94E2-9286248CC6DB}"/>
    <dgm:cxn modelId="{46A8EEF9-59EA-4E90-A68E-EF1493779791}" type="presOf" srcId="{DA14AB3B-1188-42E5-A50E-29EA20338B3F}" destId="{231E3833-0F31-4413-A5B8-DDFAB659EDCB}" srcOrd="0" destOrd="0" presId="urn:microsoft.com/office/officeart/2018/2/layout/IconVerticalSolidList"/>
    <dgm:cxn modelId="{4DDF3003-A8FE-494A-B671-CB149C3D5167}" type="presParOf" srcId="{6E9DB784-17AF-4B77-9B58-5569B96847EB}" destId="{BC5A1EAE-42E3-4575-8C7E-2D0F5870960F}" srcOrd="0" destOrd="0" presId="urn:microsoft.com/office/officeart/2018/2/layout/IconVerticalSolidList"/>
    <dgm:cxn modelId="{C8B56022-E886-4CD4-ACFA-591524ED87FF}" type="presParOf" srcId="{BC5A1EAE-42E3-4575-8C7E-2D0F5870960F}" destId="{55468E4C-A012-42CE-B3EA-1629B3D2311E}" srcOrd="0" destOrd="0" presId="urn:microsoft.com/office/officeart/2018/2/layout/IconVerticalSolidList"/>
    <dgm:cxn modelId="{27274C5B-BED2-4B28-8F41-8DC5F9EA13DE}" type="presParOf" srcId="{BC5A1EAE-42E3-4575-8C7E-2D0F5870960F}" destId="{AE8D2A4A-2766-4E2E-8555-0CE4D3AAC324}" srcOrd="1" destOrd="0" presId="urn:microsoft.com/office/officeart/2018/2/layout/IconVerticalSolidList"/>
    <dgm:cxn modelId="{606B7214-8358-4CAE-8E9A-3EAAE1D547D0}" type="presParOf" srcId="{BC5A1EAE-42E3-4575-8C7E-2D0F5870960F}" destId="{248A215E-4D56-4C95-9DE1-191CFB14BBE1}" srcOrd="2" destOrd="0" presId="urn:microsoft.com/office/officeart/2018/2/layout/IconVerticalSolidList"/>
    <dgm:cxn modelId="{C4D7FD54-E19A-4AFA-A9EC-7B3AABF2587A}" type="presParOf" srcId="{BC5A1EAE-42E3-4575-8C7E-2D0F5870960F}" destId="{BDDB13F1-46FB-4277-A81F-5755CCE4F084}" srcOrd="3" destOrd="0" presId="urn:microsoft.com/office/officeart/2018/2/layout/IconVerticalSolidList"/>
    <dgm:cxn modelId="{2A270698-15FF-4496-A725-2D2AE6C13940}" type="presParOf" srcId="{6E9DB784-17AF-4B77-9B58-5569B96847EB}" destId="{619FDBCB-1BA1-4560-883F-884C807D478D}" srcOrd="1" destOrd="0" presId="urn:microsoft.com/office/officeart/2018/2/layout/IconVerticalSolidList"/>
    <dgm:cxn modelId="{BD242A00-C62C-4EEB-B7DA-87A8E6A3177B}" type="presParOf" srcId="{6E9DB784-17AF-4B77-9B58-5569B96847EB}" destId="{584E6CD4-AD40-4394-B562-A69E0A12AB5F}" srcOrd="2" destOrd="0" presId="urn:microsoft.com/office/officeart/2018/2/layout/IconVerticalSolidList"/>
    <dgm:cxn modelId="{123E746C-9BB9-4C99-9987-BE139CB39C56}" type="presParOf" srcId="{584E6CD4-AD40-4394-B562-A69E0A12AB5F}" destId="{09D3AFEF-3B8B-4410-AEFB-FA57CCD4AE5E}" srcOrd="0" destOrd="0" presId="urn:microsoft.com/office/officeart/2018/2/layout/IconVerticalSolidList"/>
    <dgm:cxn modelId="{8E17AC1C-CDC7-4D37-AD25-CC368A5C2E62}" type="presParOf" srcId="{584E6CD4-AD40-4394-B562-A69E0A12AB5F}" destId="{81DA6212-3051-4A25-BBBE-E11B2A2C2288}" srcOrd="1" destOrd="0" presId="urn:microsoft.com/office/officeart/2018/2/layout/IconVerticalSolidList"/>
    <dgm:cxn modelId="{36DE35F2-158E-4180-A100-43A2522ED0AE}" type="presParOf" srcId="{584E6CD4-AD40-4394-B562-A69E0A12AB5F}" destId="{0C91A985-B922-40F6-AC8F-C0E7521955DE}" srcOrd="2" destOrd="0" presId="urn:microsoft.com/office/officeart/2018/2/layout/IconVerticalSolidList"/>
    <dgm:cxn modelId="{594270B5-B535-4D41-8A7A-4C1A0FF5D5B8}" type="presParOf" srcId="{584E6CD4-AD40-4394-B562-A69E0A12AB5F}" destId="{231E3833-0F31-4413-A5B8-DDFAB659EDC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68E4C-A012-42CE-B3EA-1629B3D2311E}">
      <dsp:nvSpPr>
        <dsp:cNvPr id="0" name=""/>
        <dsp:cNvSpPr/>
      </dsp:nvSpPr>
      <dsp:spPr>
        <a:xfrm>
          <a:off x="-105286" y="8633"/>
          <a:ext cx="7177704" cy="2093192"/>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AE8D2A4A-2766-4E2E-8555-0CE4D3AAC324}">
      <dsp:nvSpPr>
        <dsp:cNvPr id="0" name=""/>
        <dsp:cNvSpPr/>
      </dsp:nvSpPr>
      <dsp:spPr>
        <a:xfrm>
          <a:off x="102709" y="496824"/>
          <a:ext cx="1153507" cy="115125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DB13F1-46FB-4277-A81F-5755CCE4F084}">
      <dsp:nvSpPr>
        <dsp:cNvPr id="0" name=""/>
        <dsp:cNvSpPr/>
      </dsp:nvSpPr>
      <dsp:spPr>
        <a:xfrm>
          <a:off x="1454283" y="1153"/>
          <a:ext cx="5431425" cy="20952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746" tIns="221746" rIns="221746" bIns="221746" numCol="1" spcCol="1270" anchor="ctr" anchorCtr="0">
          <a:noAutofit/>
        </a:bodyPr>
        <a:lstStyle/>
        <a:p>
          <a:pPr marL="0" lvl="0" indent="0" algn="l" defTabSz="800100">
            <a:lnSpc>
              <a:spcPct val="100000"/>
            </a:lnSpc>
            <a:spcBef>
              <a:spcPct val="0"/>
            </a:spcBef>
            <a:spcAft>
              <a:spcPct val="35000"/>
            </a:spcAft>
            <a:buNone/>
          </a:pPr>
          <a:r>
            <a:rPr lang="en-US" sz="1800" b="1" kern="1200" dirty="0"/>
            <a:t>Numerous media outlets </a:t>
          </a:r>
          <a:r>
            <a:rPr lang="en-US" sz="1500" kern="1200" dirty="0"/>
            <a:t>ranging in credibility have reported concern over the rise of cases of </a:t>
          </a:r>
          <a:r>
            <a:rPr lang="en-US" sz="2400" b="1" kern="1200" dirty="0"/>
            <a:t>Measles</a:t>
          </a:r>
          <a:r>
            <a:rPr lang="en-US" sz="1500" kern="1200" dirty="0"/>
            <a:t>, previously thought contained by </a:t>
          </a:r>
          <a:r>
            <a:rPr lang="en-US" sz="1600" b="1" kern="1200" dirty="0"/>
            <a:t>herd </a:t>
          </a:r>
          <a:r>
            <a:rPr lang="en-US" sz="1800" b="1" kern="1200" dirty="0"/>
            <a:t>immunization</a:t>
          </a:r>
          <a:r>
            <a:rPr lang="en-US" sz="1600" b="1" kern="1200" dirty="0"/>
            <a:t> with vaccinations </a:t>
          </a:r>
          <a:r>
            <a:rPr lang="en-US" sz="1500" kern="1200" dirty="0"/>
            <a:t>of the United States population. </a:t>
          </a:r>
        </a:p>
      </dsp:txBody>
      <dsp:txXfrm>
        <a:off x="1454283" y="1153"/>
        <a:ext cx="5431425" cy="2095238"/>
      </dsp:txXfrm>
    </dsp:sp>
    <dsp:sp modelId="{09D3AFEF-3B8B-4410-AEFB-FA57CCD4AE5E}">
      <dsp:nvSpPr>
        <dsp:cNvPr id="0" name=""/>
        <dsp:cNvSpPr/>
      </dsp:nvSpPr>
      <dsp:spPr>
        <a:xfrm>
          <a:off x="-105286" y="2457617"/>
          <a:ext cx="7177704" cy="2093192"/>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81DA6212-3051-4A25-BBBE-E11B2A2C2288}">
      <dsp:nvSpPr>
        <dsp:cNvPr id="0" name=""/>
        <dsp:cNvSpPr/>
      </dsp:nvSpPr>
      <dsp:spPr>
        <a:xfrm>
          <a:off x="165575" y="2970658"/>
          <a:ext cx="1153507" cy="11512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1E3833-0F31-4413-A5B8-DDFAB659EDCB}">
      <dsp:nvSpPr>
        <dsp:cNvPr id="0" name=""/>
        <dsp:cNvSpPr/>
      </dsp:nvSpPr>
      <dsp:spPr>
        <a:xfrm>
          <a:off x="1367645" y="2355192"/>
          <a:ext cx="5233821" cy="2306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1746" tIns="221746" rIns="221746" bIns="221746" numCol="1" spcCol="1270" anchor="ctr" anchorCtr="0">
          <a:noAutofit/>
        </a:bodyPr>
        <a:lstStyle/>
        <a:p>
          <a:pPr marL="0" lvl="0" indent="0" algn="l" defTabSz="889000">
            <a:lnSpc>
              <a:spcPct val="100000"/>
            </a:lnSpc>
            <a:spcBef>
              <a:spcPct val="0"/>
            </a:spcBef>
            <a:spcAft>
              <a:spcPct val="35000"/>
            </a:spcAft>
            <a:buNone/>
          </a:pPr>
          <a:r>
            <a:rPr lang="en-US" sz="2000" b="1" kern="1200" dirty="0"/>
            <a:t>Our project seeks to </a:t>
          </a:r>
        </a:p>
        <a:p>
          <a:pPr marL="0" lvl="0" indent="0" algn="l" defTabSz="889000">
            <a:lnSpc>
              <a:spcPct val="100000"/>
            </a:lnSpc>
            <a:spcBef>
              <a:spcPct val="0"/>
            </a:spcBef>
            <a:spcAft>
              <a:spcPct val="35000"/>
            </a:spcAft>
            <a:buNone/>
          </a:pPr>
          <a:r>
            <a:rPr lang="en-US" sz="1800" kern="1200" dirty="0"/>
            <a:t> validate the reports by </a:t>
          </a:r>
          <a:r>
            <a:rPr lang="en-US" sz="2000" b="1" kern="1200" dirty="0"/>
            <a:t>media</a:t>
          </a:r>
          <a:endParaRPr lang="en-US" sz="1800" b="1" kern="1200" dirty="0"/>
        </a:p>
        <a:p>
          <a:pPr marL="0" lvl="0" indent="0" algn="l" defTabSz="889000">
            <a:lnSpc>
              <a:spcPct val="100000"/>
            </a:lnSpc>
            <a:spcBef>
              <a:spcPct val="0"/>
            </a:spcBef>
            <a:spcAft>
              <a:spcPct val="35000"/>
            </a:spcAft>
            <a:buNone/>
          </a:pPr>
          <a:r>
            <a:rPr lang="en-US" sz="1800" b="1" kern="1200" dirty="0"/>
            <a:t>    investigate</a:t>
          </a:r>
          <a:r>
            <a:rPr lang="en-US" sz="1800" kern="1200" dirty="0"/>
            <a:t> the cause of the </a:t>
          </a:r>
          <a:r>
            <a:rPr lang="en-US" sz="1800" b="1" kern="1200" dirty="0"/>
            <a:t>increased cases</a:t>
          </a:r>
        </a:p>
        <a:p>
          <a:pPr marL="0" lvl="0" indent="0" algn="l" defTabSz="889000">
            <a:lnSpc>
              <a:spcPct val="100000"/>
            </a:lnSpc>
            <a:spcBef>
              <a:spcPct val="0"/>
            </a:spcBef>
            <a:spcAft>
              <a:spcPct val="35000"/>
            </a:spcAft>
            <a:buNone/>
          </a:pPr>
          <a:r>
            <a:rPr lang="en-US" sz="1800" kern="1200" dirty="0"/>
            <a:t>provide information regarding the </a:t>
          </a:r>
          <a:r>
            <a:rPr lang="en-US" sz="1800" b="1" kern="1200" dirty="0"/>
            <a:t>effectiveness</a:t>
          </a:r>
          <a:r>
            <a:rPr lang="en-US" sz="1800" kern="1200" dirty="0"/>
            <a:t> of </a:t>
          </a:r>
          <a:r>
            <a:rPr lang="en-US" sz="2000" b="1" kern="1200" dirty="0"/>
            <a:t>immunization</a:t>
          </a:r>
          <a:r>
            <a:rPr lang="en-US" sz="1800" kern="1200" dirty="0"/>
            <a:t> and factors surrounding the </a:t>
          </a:r>
          <a:r>
            <a:rPr lang="en-US" sz="2000" b="1" kern="1200" dirty="0"/>
            <a:t>spread and prevention </a:t>
          </a:r>
          <a:r>
            <a:rPr lang="en-US" sz="1800" kern="1200" dirty="0"/>
            <a:t>of measles</a:t>
          </a:r>
          <a:endParaRPr lang="en-US" sz="3600" kern="1200" dirty="0"/>
        </a:p>
      </dsp:txBody>
      <dsp:txXfrm>
        <a:off x="1367645" y="2355192"/>
        <a:ext cx="5233821" cy="23063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5E780-DA0A-7047-8D5E-D6452D6E8107}" type="datetimeFigureOut">
              <a:rPr lang="en-US" smtClean="0"/>
              <a:t>7/13/2019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C46134-E087-2B46-BD04-3F0201D57CAD}" type="slidenum">
              <a:rPr lang="en-US" smtClean="0"/>
              <a:t>‹#›</a:t>
            </a:fld>
            <a:endParaRPr lang="en-US"/>
          </a:p>
        </p:txBody>
      </p:sp>
    </p:spTree>
    <p:extLst>
      <p:ext uri="{BB962C8B-B14F-4D97-AF65-F5344CB8AC3E}">
        <p14:creationId xmlns:p14="http://schemas.microsoft.com/office/powerpoint/2010/main" val="2000685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Numerous media outlets ranging in credibility have reported concern over the rise of Measles, previously thought contained by herd immunization with vaccinations of the United States population. This project seeks to first validate the reports by media, then investigate the cause of the increased cases, provide additional information regarding the effectiveness of immunization and factors surrounding the spread and prevention of measles.  And finally, provide a recommendation based on the findings.</a:t>
            </a:r>
          </a:p>
        </p:txBody>
      </p:sp>
      <p:sp>
        <p:nvSpPr>
          <p:cNvPr id="4" name="Slide Number Placeholder 3"/>
          <p:cNvSpPr>
            <a:spLocks noGrp="1"/>
          </p:cNvSpPr>
          <p:nvPr>
            <p:ph type="sldNum" sz="quarter" idx="5"/>
          </p:nvPr>
        </p:nvSpPr>
        <p:spPr/>
        <p:txBody>
          <a:bodyPr/>
          <a:lstStyle/>
          <a:p>
            <a:fld id="{7CC46134-E087-2B46-BD04-3F0201D57CAD}" type="slidenum">
              <a:rPr lang="en-US" smtClean="0"/>
              <a:t>2</a:t>
            </a:fld>
            <a:endParaRPr lang="en-US"/>
          </a:p>
        </p:txBody>
      </p:sp>
    </p:spTree>
    <p:extLst>
      <p:ext uri="{BB962C8B-B14F-4D97-AF65-F5344CB8AC3E}">
        <p14:creationId xmlns:p14="http://schemas.microsoft.com/office/powerpoint/2010/main" val="1964805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C46134-E087-2B46-BD04-3F0201D57CAD}" type="slidenum">
              <a:rPr lang="en-US" smtClean="0"/>
              <a:t>13</a:t>
            </a:fld>
            <a:endParaRPr lang="en-US"/>
          </a:p>
        </p:txBody>
      </p:sp>
    </p:spTree>
    <p:extLst>
      <p:ext uri="{BB962C8B-B14F-4D97-AF65-F5344CB8AC3E}">
        <p14:creationId xmlns:p14="http://schemas.microsoft.com/office/powerpoint/2010/main" val="3441541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this is a terrible visualization as we can’t really see any major trends</a:t>
            </a:r>
          </a:p>
        </p:txBody>
      </p:sp>
      <p:sp>
        <p:nvSpPr>
          <p:cNvPr id="4" name="Slide Number Placeholder 3"/>
          <p:cNvSpPr>
            <a:spLocks noGrp="1"/>
          </p:cNvSpPr>
          <p:nvPr>
            <p:ph type="sldNum" sz="quarter" idx="5"/>
          </p:nvPr>
        </p:nvSpPr>
        <p:spPr/>
        <p:txBody>
          <a:bodyPr/>
          <a:lstStyle/>
          <a:p>
            <a:fld id="{FFC5BB54-3824-4428-BA64-621C74D17A5C}" type="slidenum">
              <a:rPr lang="en-US" smtClean="0"/>
              <a:t>14</a:t>
            </a:fld>
            <a:endParaRPr lang="en-US"/>
          </a:p>
        </p:txBody>
      </p:sp>
    </p:spTree>
    <p:extLst>
      <p:ext uri="{BB962C8B-B14F-4D97-AF65-F5344CB8AC3E}">
        <p14:creationId xmlns:p14="http://schemas.microsoft.com/office/powerpoint/2010/main" val="3339482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stable at the 90 percentile</a:t>
            </a:r>
          </a:p>
        </p:txBody>
      </p:sp>
      <p:sp>
        <p:nvSpPr>
          <p:cNvPr id="4" name="Slide Number Placeholder 3"/>
          <p:cNvSpPr>
            <a:spLocks noGrp="1"/>
          </p:cNvSpPr>
          <p:nvPr>
            <p:ph type="sldNum" sz="quarter" idx="5"/>
          </p:nvPr>
        </p:nvSpPr>
        <p:spPr/>
        <p:txBody>
          <a:bodyPr/>
          <a:lstStyle/>
          <a:p>
            <a:fld id="{7CC46134-E087-2B46-BD04-3F0201D57CAD}" type="slidenum">
              <a:rPr lang="en-US" smtClean="0"/>
              <a:t>15</a:t>
            </a:fld>
            <a:endParaRPr lang="en-US"/>
          </a:p>
        </p:txBody>
      </p:sp>
    </p:spTree>
    <p:extLst>
      <p:ext uri="{BB962C8B-B14F-4D97-AF65-F5344CB8AC3E}">
        <p14:creationId xmlns:p14="http://schemas.microsoft.com/office/powerpoint/2010/main" val="2153051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Significant dips in immunizations at different years  but does not correlate with the measles outbreak (display function)</a:t>
            </a:r>
          </a:p>
          <a:p>
            <a:endParaRPr lang="en-US" dirty="0"/>
          </a:p>
          <a:p>
            <a:endParaRPr lang="en-US" dirty="0"/>
          </a:p>
          <a:p>
            <a:r>
              <a:rPr lang="en-US" dirty="0"/>
              <a:t>How is the immunization rates in the top 5 states with measles outbreaks</a:t>
            </a:r>
          </a:p>
        </p:txBody>
      </p:sp>
      <p:sp>
        <p:nvSpPr>
          <p:cNvPr id="4" name="Slide Number Placeholder 3"/>
          <p:cNvSpPr>
            <a:spLocks noGrp="1"/>
          </p:cNvSpPr>
          <p:nvPr>
            <p:ph type="sldNum" sz="quarter" idx="5"/>
          </p:nvPr>
        </p:nvSpPr>
        <p:spPr/>
        <p:txBody>
          <a:bodyPr/>
          <a:lstStyle/>
          <a:p>
            <a:fld id="{7CC46134-E087-2B46-BD04-3F0201D57CAD}" type="slidenum">
              <a:rPr lang="en-US" smtClean="0"/>
              <a:t>16</a:t>
            </a:fld>
            <a:endParaRPr lang="en-US"/>
          </a:p>
        </p:txBody>
      </p:sp>
    </p:spTree>
    <p:extLst>
      <p:ext uri="{BB962C8B-B14F-4D97-AF65-F5344CB8AC3E}">
        <p14:creationId xmlns:p14="http://schemas.microsoft.com/office/powerpoint/2010/main" val="3494103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How is the immunization rates in the top 5 states with measles outbreaks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Conclusion: lack of immunization is not the main cause of the outbreaks. </a:t>
            </a:r>
          </a:p>
          <a:p>
            <a:endParaRPr lang="en-US" dirty="0"/>
          </a:p>
        </p:txBody>
      </p:sp>
      <p:sp>
        <p:nvSpPr>
          <p:cNvPr id="4" name="Slide Number Placeholder 3"/>
          <p:cNvSpPr>
            <a:spLocks noGrp="1"/>
          </p:cNvSpPr>
          <p:nvPr>
            <p:ph type="sldNum" sz="quarter" idx="5"/>
          </p:nvPr>
        </p:nvSpPr>
        <p:spPr/>
        <p:txBody>
          <a:bodyPr/>
          <a:lstStyle/>
          <a:p>
            <a:fld id="{7CC46134-E087-2B46-BD04-3F0201D57CAD}" type="slidenum">
              <a:rPr lang="en-US" smtClean="0"/>
              <a:t>17</a:t>
            </a:fld>
            <a:endParaRPr lang="en-US"/>
          </a:p>
        </p:txBody>
      </p:sp>
    </p:spTree>
    <p:extLst>
      <p:ext uri="{BB962C8B-B14F-4D97-AF65-F5344CB8AC3E}">
        <p14:creationId xmlns:p14="http://schemas.microsoft.com/office/powerpoint/2010/main" val="2853953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887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20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376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029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410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historical significance of the recent outbreaks in the united</a:t>
            </a:r>
          </a:p>
        </p:txBody>
      </p:sp>
      <p:sp>
        <p:nvSpPr>
          <p:cNvPr id="4" name="Slide Number Placeholder 3"/>
          <p:cNvSpPr>
            <a:spLocks noGrp="1"/>
          </p:cNvSpPr>
          <p:nvPr>
            <p:ph type="sldNum" sz="quarter" idx="5"/>
          </p:nvPr>
        </p:nvSpPr>
        <p:spPr/>
        <p:txBody>
          <a:bodyPr/>
          <a:lstStyle/>
          <a:p>
            <a:fld id="{7CC46134-E087-2B46-BD04-3F0201D57CAD}" type="slidenum">
              <a:rPr lang="en-US" smtClean="0"/>
              <a:t>3</a:t>
            </a:fld>
            <a:endParaRPr lang="en-US"/>
          </a:p>
        </p:txBody>
      </p:sp>
    </p:spTree>
    <p:extLst>
      <p:ext uri="{BB962C8B-B14F-4D97-AF65-F5344CB8AC3E}">
        <p14:creationId xmlns:p14="http://schemas.microsoft.com/office/powerpoint/2010/main" val="486494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429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58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511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64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409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5890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505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854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46134-E087-2B46-BD04-3F0201D57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56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C46134-E087-2B46-BD04-3F0201D57CAD}" type="slidenum">
              <a:rPr lang="en-US" smtClean="0"/>
              <a:t>5</a:t>
            </a:fld>
            <a:endParaRPr lang="en-US"/>
          </a:p>
        </p:txBody>
      </p:sp>
    </p:spTree>
    <p:extLst>
      <p:ext uri="{BB962C8B-B14F-4D97-AF65-F5344CB8AC3E}">
        <p14:creationId xmlns:p14="http://schemas.microsoft.com/office/powerpoint/2010/main" val="2541095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C46134-E087-2B46-BD04-3F0201D57CAD}" type="slidenum">
              <a:rPr lang="en-US" smtClean="0"/>
              <a:t>6</a:t>
            </a:fld>
            <a:endParaRPr lang="en-US"/>
          </a:p>
        </p:txBody>
      </p:sp>
    </p:spTree>
    <p:extLst>
      <p:ext uri="{BB962C8B-B14F-4D97-AF65-F5344CB8AC3E}">
        <p14:creationId xmlns:p14="http://schemas.microsoft.com/office/powerpoint/2010/main" val="307346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Pandas</a:t>
            </a:r>
          </a:p>
        </p:txBody>
      </p:sp>
      <p:sp>
        <p:nvSpPr>
          <p:cNvPr id="4" name="Slide Number Placeholder 3"/>
          <p:cNvSpPr>
            <a:spLocks noGrp="1"/>
          </p:cNvSpPr>
          <p:nvPr>
            <p:ph type="sldNum" sz="quarter" idx="5"/>
          </p:nvPr>
        </p:nvSpPr>
        <p:spPr/>
        <p:txBody>
          <a:bodyPr/>
          <a:lstStyle/>
          <a:p>
            <a:fld id="{7CC46134-E087-2B46-BD04-3F0201D57CAD}" type="slidenum">
              <a:rPr lang="en-US" smtClean="0"/>
              <a:t>7</a:t>
            </a:fld>
            <a:endParaRPr lang="en-US"/>
          </a:p>
        </p:txBody>
      </p:sp>
    </p:spTree>
    <p:extLst>
      <p:ext uri="{BB962C8B-B14F-4D97-AF65-F5344CB8AC3E}">
        <p14:creationId xmlns:p14="http://schemas.microsoft.com/office/powerpoint/2010/main" val="4194163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kern="1200" dirty="0">
                <a:solidFill>
                  <a:schemeClr val="tx1"/>
                </a:solidFill>
                <a:effectLst/>
                <a:latin typeface="+mn-lt"/>
                <a:ea typeface="+mn-ea"/>
                <a:cs typeface="+mn-cs"/>
              </a:rPr>
              <a:t>Are these cases indigenous or imported? </a:t>
            </a:r>
          </a:p>
          <a:p>
            <a:pPr lvl="0"/>
            <a:r>
              <a:rPr lang="en-US" sz="1200" kern="1200" dirty="0">
                <a:solidFill>
                  <a:schemeClr val="tx1"/>
                </a:solidFill>
                <a:effectLst/>
                <a:latin typeface="+mn-lt"/>
                <a:ea typeface="+mn-ea"/>
                <a:cs typeface="+mn-cs"/>
              </a:rPr>
              <a:t>2018 -2019: stacked bar chart that shows imported vs indigenous</a:t>
            </a:r>
          </a:p>
          <a:p>
            <a:r>
              <a:rPr lang="en-US" sz="1200" kern="1200" dirty="0">
                <a:solidFill>
                  <a:schemeClr val="tx1"/>
                </a:solidFill>
                <a:effectLst/>
                <a:latin typeface="+mn-lt"/>
                <a:ea typeface="+mn-ea"/>
                <a:cs typeface="+mn-cs"/>
              </a:rPr>
              <a:t>Conclusion: it is both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CC46134-E087-2B46-BD04-3F0201D57CAD}" type="slidenum">
              <a:rPr lang="en-US" smtClean="0"/>
              <a:t>8</a:t>
            </a:fld>
            <a:endParaRPr lang="en-US"/>
          </a:p>
        </p:txBody>
      </p:sp>
    </p:spTree>
    <p:extLst>
      <p:ext uri="{BB962C8B-B14F-4D97-AF65-F5344CB8AC3E}">
        <p14:creationId xmlns:p14="http://schemas.microsoft.com/office/powerpoint/2010/main" val="292994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before vaccination was developed:</a:t>
            </a:r>
          </a:p>
          <a:p>
            <a:r>
              <a:rPr lang="en-US" dirty="0"/>
              <a:t>Display the chart for 1928 – 1950</a:t>
            </a:r>
          </a:p>
          <a:p>
            <a:endParaRPr lang="en-US" dirty="0"/>
          </a:p>
        </p:txBody>
      </p:sp>
      <p:sp>
        <p:nvSpPr>
          <p:cNvPr id="4" name="Slide Number Placeholder 3"/>
          <p:cNvSpPr>
            <a:spLocks noGrp="1"/>
          </p:cNvSpPr>
          <p:nvPr>
            <p:ph type="sldNum" sz="quarter" idx="5"/>
          </p:nvPr>
        </p:nvSpPr>
        <p:spPr/>
        <p:txBody>
          <a:bodyPr/>
          <a:lstStyle/>
          <a:p>
            <a:fld id="{7CC46134-E087-2B46-BD04-3F0201D57CAD}" type="slidenum">
              <a:rPr lang="en-US" smtClean="0"/>
              <a:t>10</a:t>
            </a:fld>
            <a:endParaRPr lang="en-US"/>
          </a:p>
        </p:txBody>
      </p:sp>
    </p:spTree>
    <p:extLst>
      <p:ext uri="{BB962C8B-B14F-4D97-AF65-F5344CB8AC3E}">
        <p14:creationId xmlns:p14="http://schemas.microsoft.com/office/powerpoint/2010/main" val="3519748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dramatic decline due to the implementation of the vaccine</a:t>
            </a:r>
          </a:p>
          <a:p>
            <a:r>
              <a:rPr lang="en-US" dirty="0"/>
              <a:t>1970 - 2002</a:t>
            </a:r>
          </a:p>
          <a:p>
            <a:r>
              <a:rPr lang="en-US" dirty="0"/>
              <a:t>Again from 88 – 92: </a:t>
            </a:r>
          </a:p>
          <a:p>
            <a:r>
              <a:rPr lang="en-US" dirty="0"/>
              <a:t>This was when they realized that they needed a second dose of the MMR vaccines for effective resistance to the Measles</a:t>
            </a:r>
          </a:p>
          <a:p>
            <a:r>
              <a:rPr lang="en-US" dirty="0"/>
              <a:t>Top 5 states consistently included in subsequent outbreaks</a:t>
            </a:r>
          </a:p>
          <a:p>
            <a:r>
              <a:rPr lang="en-US" dirty="0"/>
              <a:t>&lt;&lt;charts&gt;&gt;</a:t>
            </a:r>
          </a:p>
          <a:p>
            <a:endParaRPr lang="en-US" dirty="0"/>
          </a:p>
        </p:txBody>
      </p:sp>
      <p:sp>
        <p:nvSpPr>
          <p:cNvPr id="4" name="Slide Number Placeholder 3"/>
          <p:cNvSpPr>
            <a:spLocks noGrp="1"/>
          </p:cNvSpPr>
          <p:nvPr>
            <p:ph type="sldNum" sz="quarter" idx="5"/>
          </p:nvPr>
        </p:nvSpPr>
        <p:spPr/>
        <p:txBody>
          <a:bodyPr/>
          <a:lstStyle/>
          <a:p>
            <a:fld id="{7CC46134-E087-2B46-BD04-3F0201D57CAD}" type="slidenum">
              <a:rPr lang="en-US" smtClean="0"/>
              <a:t>11</a:t>
            </a:fld>
            <a:endParaRPr lang="en-US"/>
          </a:p>
        </p:txBody>
      </p:sp>
    </p:spTree>
    <p:extLst>
      <p:ext uri="{BB962C8B-B14F-4D97-AF65-F5344CB8AC3E}">
        <p14:creationId xmlns:p14="http://schemas.microsoft.com/office/powerpoint/2010/main" val="125622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dramatic decline due to the implementation of the vaccine</a:t>
            </a:r>
          </a:p>
          <a:p>
            <a:r>
              <a:rPr lang="en-US" dirty="0"/>
              <a:t>1970 - 2002</a:t>
            </a:r>
          </a:p>
          <a:p>
            <a:r>
              <a:rPr lang="en-US" dirty="0"/>
              <a:t>Again from 88 – 92: </a:t>
            </a:r>
          </a:p>
          <a:p>
            <a:r>
              <a:rPr lang="en-US" dirty="0"/>
              <a:t>This was when they realized that they needed a second dose of the MMR vaccines for effective resistance to the Measles</a:t>
            </a:r>
          </a:p>
          <a:p>
            <a:r>
              <a:rPr lang="en-US" dirty="0"/>
              <a:t>Top 5 states consistently included in subsequent outbreaks</a:t>
            </a:r>
          </a:p>
          <a:p>
            <a:r>
              <a:rPr lang="en-US" dirty="0"/>
              <a:t>&lt;&lt;charts&gt;&gt;</a:t>
            </a:r>
          </a:p>
        </p:txBody>
      </p:sp>
      <p:sp>
        <p:nvSpPr>
          <p:cNvPr id="4" name="Slide Number Placeholder 3"/>
          <p:cNvSpPr>
            <a:spLocks noGrp="1"/>
          </p:cNvSpPr>
          <p:nvPr>
            <p:ph type="sldNum" sz="quarter" idx="5"/>
          </p:nvPr>
        </p:nvSpPr>
        <p:spPr/>
        <p:txBody>
          <a:bodyPr/>
          <a:lstStyle/>
          <a:p>
            <a:fld id="{7CC46134-E087-2B46-BD04-3F0201D57CAD}" type="slidenum">
              <a:rPr lang="en-US" smtClean="0"/>
              <a:t>12</a:t>
            </a:fld>
            <a:endParaRPr lang="en-US"/>
          </a:p>
        </p:txBody>
      </p:sp>
    </p:spTree>
    <p:extLst>
      <p:ext uri="{BB962C8B-B14F-4D97-AF65-F5344CB8AC3E}">
        <p14:creationId xmlns:p14="http://schemas.microsoft.com/office/powerpoint/2010/main" val="1987147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977D-9A52-3F48-9963-858C4EE85A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979A57-A461-6241-BA79-D4EFB4056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007EC7-BDB7-DB49-BF4B-3FF49DC056B0}"/>
              </a:ext>
            </a:extLst>
          </p:cNvPr>
          <p:cNvSpPr>
            <a:spLocks noGrp="1"/>
          </p:cNvSpPr>
          <p:nvPr>
            <p:ph type="dt" sz="half" idx="10"/>
          </p:nvPr>
        </p:nvSpPr>
        <p:spPr/>
        <p:txBody>
          <a:bodyPr/>
          <a:lstStyle/>
          <a:p>
            <a:fld id="{ED291B17-9318-49DB-B28B-6E5994AE9581}" type="datetime1">
              <a:rPr lang="en-US" smtClean="0"/>
              <a:t>7/13/2019</a:t>
            </a:fld>
            <a:endParaRPr lang="en-US" dirty="0"/>
          </a:p>
        </p:txBody>
      </p:sp>
      <p:sp>
        <p:nvSpPr>
          <p:cNvPr id="5" name="Footer Placeholder 4">
            <a:extLst>
              <a:ext uri="{FF2B5EF4-FFF2-40B4-BE49-F238E27FC236}">
                <a16:creationId xmlns:a16="http://schemas.microsoft.com/office/drawing/2014/main" id="{B4E343C7-3F6D-6847-9B8F-03C47CD479A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E96CAF-BD63-EE4A-B64D-357090A4D57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0721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87633-3477-1847-BF67-AADE424270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79F964-8115-974D-83A0-8F593E5C60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3233A-13E9-FB49-867B-68163B6695B4}"/>
              </a:ext>
            </a:extLst>
          </p:cNvPr>
          <p:cNvSpPr>
            <a:spLocks noGrp="1"/>
          </p:cNvSpPr>
          <p:nvPr>
            <p:ph type="dt" sz="half" idx="10"/>
          </p:nvPr>
        </p:nvSpPr>
        <p:spPr/>
        <p:txBody>
          <a:bodyPr/>
          <a:lstStyle/>
          <a:p>
            <a:fld id="{2CED4963-E985-44C4-B8C4-FDD613B7C2F8}" type="datetime1">
              <a:rPr lang="en-US" smtClean="0"/>
              <a:t>7/13/2019</a:t>
            </a:fld>
            <a:endParaRPr lang="en-US" dirty="0"/>
          </a:p>
        </p:txBody>
      </p:sp>
      <p:sp>
        <p:nvSpPr>
          <p:cNvPr id="5" name="Footer Placeholder 4">
            <a:extLst>
              <a:ext uri="{FF2B5EF4-FFF2-40B4-BE49-F238E27FC236}">
                <a16:creationId xmlns:a16="http://schemas.microsoft.com/office/drawing/2014/main" id="{09FCB323-A3B9-E244-8DD6-A5F4A5A9BC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240D2D4-9783-6547-8C24-92B7D97F3AE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4982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70E868-CE7A-4A43-B6B6-F6E901C704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BEDF3C-9C7F-0042-A526-C27B8B2EAD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7C4A3-454E-5240-A4EC-F24E5EBC4575}"/>
              </a:ext>
            </a:extLst>
          </p:cNvPr>
          <p:cNvSpPr>
            <a:spLocks noGrp="1"/>
          </p:cNvSpPr>
          <p:nvPr>
            <p:ph type="dt" sz="half" idx="10"/>
          </p:nvPr>
        </p:nvSpPr>
        <p:spPr/>
        <p:txBody>
          <a:bodyPr/>
          <a:lstStyle/>
          <a:p>
            <a:fld id="{ED291B17-9318-49DB-B28B-6E5994AE9581}" type="datetime1">
              <a:rPr lang="en-US" smtClean="0"/>
              <a:t>7/13/2019</a:t>
            </a:fld>
            <a:endParaRPr lang="en-US" dirty="0"/>
          </a:p>
        </p:txBody>
      </p:sp>
      <p:sp>
        <p:nvSpPr>
          <p:cNvPr id="5" name="Footer Placeholder 4">
            <a:extLst>
              <a:ext uri="{FF2B5EF4-FFF2-40B4-BE49-F238E27FC236}">
                <a16:creationId xmlns:a16="http://schemas.microsoft.com/office/drawing/2014/main" id="{C5A6DBDB-B197-9645-B426-FB7BCE4C99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E8ECA0-5B96-D645-85AE-4ACAABF5A22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2507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7/13/2019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824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7/13/2019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8608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7/13/2019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7656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66544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13122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6343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5309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7/13/2019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5625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F77-BE97-4944-BA05-ABABCEE753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60FE27-CE91-1540-B369-A1D2DCC1A6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1BF70-C89C-2241-9594-6E0A99EF473B}"/>
              </a:ext>
            </a:extLst>
          </p:cNvPr>
          <p:cNvSpPr>
            <a:spLocks noGrp="1"/>
          </p:cNvSpPr>
          <p:nvPr>
            <p:ph type="dt" sz="half" idx="10"/>
          </p:nvPr>
        </p:nvSpPr>
        <p:spPr/>
        <p:txBody>
          <a:bodyPr/>
          <a:lstStyle/>
          <a:p>
            <a:fld id="{78DD82B9-B8EE-4375-B6FF-88FA6ABB15D9}" type="datetime1">
              <a:rPr lang="en-US" smtClean="0"/>
              <a:t>7/13/2019</a:t>
            </a:fld>
            <a:endParaRPr lang="en-US" dirty="0"/>
          </a:p>
        </p:txBody>
      </p:sp>
      <p:sp>
        <p:nvSpPr>
          <p:cNvPr id="5" name="Footer Placeholder 4">
            <a:extLst>
              <a:ext uri="{FF2B5EF4-FFF2-40B4-BE49-F238E27FC236}">
                <a16:creationId xmlns:a16="http://schemas.microsoft.com/office/drawing/2014/main" id="{826F3EEE-9E36-7F4E-845A-399B6B347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04B740-D428-D743-B717-091C7D0D53D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91992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7/13/2019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6347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9249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7/13/2019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9305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4024-D636-A54A-9BFE-AFF7D20CA6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E09137-BAE5-B64B-9DA0-C2ECB3335C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78CB5F-51C6-9F48-913A-6A23AC5AB9B7}"/>
              </a:ext>
            </a:extLst>
          </p:cNvPr>
          <p:cNvSpPr>
            <a:spLocks noGrp="1"/>
          </p:cNvSpPr>
          <p:nvPr>
            <p:ph type="dt" sz="half" idx="10"/>
          </p:nvPr>
        </p:nvSpPr>
        <p:spPr/>
        <p:txBody>
          <a:bodyPr/>
          <a:lstStyle/>
          <a:p>
            <a:fld id="{B2497495-0637-405E-AE64-5CC7506D51F5}" type="datetime1">
              <a:rPr lang="en-US" smtClean="0"/>
              <a:t>7/13/2019</a:t>
            </a:fld>
            <a:endParaRPr lang="en-US" dirty="0"/>
          </a:p>
        </p:txBody>
      </p:sp>
      <p:sp>
        <p:nvSpPr>
          <p:cNvPr id="5" name="Footer Placeholder 4">
            <a:extLst>
              <a:ext uri="{FF2B5EF4-FFF2-40B4-BE49-F238E27FC236}">
                <a16:creationId xmlns:a16="http://schemas.microsoft.com/office/drawing/2014/main" id="{6878C434-5EB4-114D-906E-ED607CF0CD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413213-27D0-344D-9681-4BA1CC7AF47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358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CCF1E-36AE-384D-8ADD-E222AB59C9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CA4920-A05B-DD46-A874-D0BD737904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0B906E-B7FE-8A49-B283-B0E0DD031B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B35426-2F62-824C-AF58-5F64B62FE5AE}"/>
              </a:ext>
            </a:extLst>
          </p:cNvPr>
          <p:cNvSpPr>
            <a:spLocks noGrp="1"/>
          </p:cNvSpPr>
          <p:nvPr>
            <p:ph type="dt" sz="half" idx="10"/>
          </p:nvPr>
        </p:nvSpPr>
        <p:spPr/>
        <p:txBody>
          <a:bodyPr/>
          <a:lstStyle/>
          <a:p>
            <a:fld id="{7BFFD690-9426-415D-8B65-26881E07B2D4}" type="datetime1">
              <a:rPr lang="en-US" smtClean="0"/>
              <a:t>7/13/2019</a:t>
            </a:fld>
            <a:endParaRPr lang="en-US" dirty="0"/>
          </a:p>
        </p:txBody>
      </p:sp>
      <p:sp>
        <p:nvSpPr>
          <p:cNvPr id="6" name="Footer Placeholder 5">
            <a:extLst>
              <a:ext uri="{FF2B5EF4-FFF2-40B4-BE49-F238E27FC236}">
                <a16:creationId xmlns:a16="http://schemas.microsoft.com/office/drawing/2014/main" id="{1E146A24-4ABA-9C48-B5A8-034954C666F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D969742-0C0B-D74E-B98C-7184434C076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97601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7223-9C8B-4546-B88A-3D0C2FC368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DBBF1C-343C-DA4C-A8BE-3B6C2886AB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26AA54-03C0-CB4A-AE17-CE97CE83C9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259CB-EAFA-A943-9A52-5B22FCF64E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F3CF40-424E-EB42-B737-58F50FFE84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9D5298-A326-2249-914D-0D67E8DF6E95}"/>
              </a:ext>
            </a:extLst>
          </p:cNvPr>
          <p:cNvSpPr>
            <a:spLocks noGrp="1"/>
          </p:cNvSpPr>
          <p:nvPr>
            <p:ph type="dt" sz="half" idx="10"/>
          </p:nvPr>
        </p:nvSpPr>
        <p:spPr/>
        <p:txBody>
          <a:bodyPr/>
          <a:lstStyle/>
          <a:p>
            <a:fld id="{04C4989A-474C-40DE-95B9-011C28B71673}" type="datetime1">
              <a:rPr lang="en-US" smtClean="0"/>
              <a:t>7/13/2019</a:t>
            </a:fld>
            <a:endParaRPr lang="en-US" dirty="0"/>
          </a:p>
        </p:txBody>
      </p:sp>
      <p:sp>
        <p:nvSpPr>
          <p:cNvPr id="8" name="Footer Placeholder 7">
            <a:extLst>
              <a:ext uri="{FF2B5EF4-FFF2-40B4-BE49-F238E27FC236}">
                <a16:creationId xmlns:a16="http://schemas.microsoft.com/office/drawing/2014/main" id="{D4E8C6FF-1B36-C94E-8B05-DCB2F056198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5E4FEBA-155B-014D-867F-A77B6548937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8360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B4781-4D6A-F74F-8E9B-3785D3DFF3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013188-96E2-674A-B979-2B1B406B1B39}"/>
              </a:ext>
            </a:extLst>
          </p:cNvPr>
          <p:cNvSpPr>
            <a:spLocks noGrp="1"/>
          </p:cNvSpPr>
          <p:nvPr>
            <p:ph type="dt" sz="half" idx="10"/>
          </p:nvPr>
        </p:nvSpPr>
        <p:spPr/>
        <p:txBody>
          <a:bodyPr/>
          <a:lstStyle/>
          <a:p>
            <a:fld id="{5DB4ED54-5B5E-4A04-93D3-5772E3CE3818}" type="datetime1">
              <a:rPr lang="en-US" smtClean="0"/>
              <a:t>7/13/2019</a:t>
            </a:fld>
            <a:endParaRPr lang="en-US" dirty="0"/>
          </a:p>
        </p:txBody>
      </p:sp>
      <p:sp>
        <p:nvSpPr>
          <p:cNvPr id="4" name="Footer Placeholder 3">
            <a:extLst>
              <a:ext uri="{FF2B5EF4-FFF2-40B4-BE49-F238E27FC236}">
                <a16:creationId xmlns:a16="http://schemas.microsoft.com/office/drawing/2014/main" id="{C0A1F9AD-4117-0541-962D-E1BB129AB42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5224525-FA1C-2445-BA20-3315C2F8121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936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85A44B-33E0-9C44-9ABD-93BDC2ED7E32}"/>
              </a:ext>
            </a:extLst>
          </p:cNvPr>
          <p:cNvSpPr>
            <a:spLocks noGrp="1"/>
          </p:cNvSpPr>
          <p:nvPr>
            <p:ph type="dt" sz="half" idx="10"/>
          </p:nvPr>
        </p:nvSpPr>
        <p:spPr/>
        <p:txBody>
          <a:bodyPr/>
          <a:lstStyle/>
          <a:p>
            <a:fld id="{4EDE50D6-574B-40AF-946F-D52A04ADE379}" type="datetime1">
              <a:rPr lang="en-US" smtClean="0"/>
              <a:t>7/13/2019</a:t>
            </a:fld>
            <a:endParaRPr lang="en-US" dirty="0"/>
          </a:p>
        </p:txBody>
      </p:sp>
      <p:sp>
        <p:nvSpPr>
          <p:cNvPr id="3" name="Footer Placeholder 2">
            <a:extLst>
              <a:ext uri="{FF2B5EF4-FFF2-40B4-BE49-F238E27FC236}">
                <a16:creationId xmlns:a16="http://schemas.microsoft.com/office/drawing/2014/main" id="{BEE47916-9C04-FB46-8672-142FA34E8AD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D909286-6CD9-944E-A3C8-B86481DAB97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4486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F0713-E942-CB49-98B7-07A687F593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C65A8C-D405-DA40-B563-07CC4C8D2D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9A5F3F-3DCD-B648-BF61-9321C6D3F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C97DE7-F441-2C4C-A507-60EB1CF0AAD9}"/>
              </a:ext>
            </a:extLst>
          </p:cNvPr>
          <p:cNvSpPr>
            <a:spLocks noGrp="1"/>
          </p:cNvSpPr>
          <p:nvPr>
            <p:ph type="dt" sz="half" idx="10"/>
          </p:nvPr>
        </p:nvSpPr>
        <p:spPr/>
        <p:txBody>
          <a:bodyPr/>
          <a:lstStyle/>
          <a:p>
            <a:fld id="{D82884F1-FFEA-405F-9602-3DCA865EDA4E}" type="datetime1">
              <a:rPr lang="en-US" smtClean="0"/>
              <a:t>7/13/2019</a:t>
            </a:fld>
            <a:endParaRPr lang="en-US" dirty="0"/>
          </a:p>
        </p:txBody>
      </p:sp>
      <p:sp>
        <p:nvSpPr>
          <p:cNvPr id="6" name="Footer Placeholder 5">
            <a:extLst>
              <a:ext uri="{FF2B5EF4-FFF2-40B4-BE49-F238E27FC236}">
                <a16:creationId xmlns:a16="http://schemas.microsoft.com/office/drawing/2014/main" id="{50405029-410D-1140-9191-20A97B017D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7958BAF-29BA-D243-BA54-FCCA1F4D495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4853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30736-3905-BD4A-9625-10BE4BF95D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FA24A-2204-0C49-93A6-827F55C4D7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7FF087-BF20-164B-BA6E-F2F1A41DB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6170AD-7F4B-F544-B17C-825B81301437}"/>
              </a:ext>
            </a:extLst>
          </p:cNvPr>
          <p:cNvSpPr>
            <a:spLocks noGrp="1"/>
          </p:cNvSpPr>
          <p:nvPr>
            <p:ph type="dt" sz="half" idx="10"/>
          </p:nvPr>
        </p:nvSpPr>
        <p:spPr/>
        <p:txBody>
          <a:bodyPr/>
          <a:lstStyle/>
          <a:p>
            <a:fld id="{7E18DB4A-8810-4A10-AD5C-D5E2C667F5B3}" type="datetime1">
              <a:rPr lang="en-US" smtClean="0"/>
              <a:t>7/13/2019</a:t>
            </a:fld>
            <a:endParaRPr lang="en-US" dirty="0"/>
          </a:p>
        </p:txBody>
      </p:sp>
      <p:sp>
        <p:nvSpPr>
          <p:cNvPr id="6" name="Footer Placeholder 5">
            <a:extLst>
              <a:ext uri="{FF2B5EF4-FFF2-40B4-BE49-F238E27FC236}">
                <a16:creationId xmlns:a16="http://schemas.microsoft.com/office/drawing/2014/main" id="{F6C233F9-7104-3F44-A59D-41F830779D6F}"/>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906047ED-F57E-D74E-8EEB-FC0C2FB4816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07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0FDB25-67FF-3E40-BE0D-6A6F488D1C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D9D496-26DA-A04E-A1FA-3D874FDE3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72301-59DC-F643-AAE5-009FF8D0A4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7/13/2019</a:t>
            </a:fld>
            <a:endParaRPr lang="en-US" dirty="0"/>
          </a:p>
        </p:txBody>
      </p:sp>
      <p:sp>
        <p:nvSpPr>
          <p:cNvPr id="5" name="Footer Placeholder 4">
            <a:extLst>
              <a:ext uri="{FF2B5EF4-FFF2-40B4-BE49-F238E27FC236}">
                <a16:creationId xmlns:a16="http://schemas.microsoft.com/office/drawing/2014/main" id="{67629C38-254B-3B46-9A85-31479F59A2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AED989D-5A0B-D844-AC6E-04C04A36AE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8454990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7/13/2019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8287049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hemeOverride" Target="../theme/themeOverride7.xml"/><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hemeOverride" Target="../theme/themeOverride8.xml"/><Relationship Id="rId5" Type="http://schemas.openxmlformats.org/officeDocument/2006/relationships/image" Target="../media/image15.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hemeOverride" Target="../theme/themeOverride9.xml"/><Relationship Id="rId5" Type="http://schemas.openxmlformats.org/officeDocument/2006/relationships/image" Target="../media/image16.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hemeOverride" Target="../theme/themeOverride10.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hemeOverride" Target="../theme/themeOverride11.xml"/><Relationship Id="rId5" Type="http://schemas.openxmlformats.org/officeDocument/2006/relationships/image" Target="../media/image18.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hemeOverride" Target="../theme/themeOverride12.xml"/><Relationship Id="rId5" Type="http://schemas.openxmlformats.org/officeDocument/2006/relationships/image" Target="../media/image19.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13.xml"/><Relationship Id="rId7" Type="http://schemas.openxmlformats.org/officeDocument/2006/relationships/image" Target="../media/image22.png"/><Relationship Id="rId2" Type="http://schemas.openxmlformats.org/officeDocument/2006/relationships/slideLayout" Target="../slideLayouts/slideLayout13.xml"/><Relationship Id="rId1" Type="http://schemas.openxmlformats.org/officeDocument/2006/relationships/themeOverride" Target="../theme/themeOverride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jp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4.xml"/><Relationship Id="rId7" Type="http://schemas.openxmlformats.org/officeDocument/2006/relationships/image" Target="../media/image27.png"/><Relationship Id="rId2" Type="http://schemas.openxmlformats.org/officeDocument/2006/relationships/slideLayout" Target="../slideLayouts/slideLayout13.xml"/><Relationship Id="rId1" Type="http://schemas.openxmlformats.org/officeDocument/2006/relationships/themeOverride" Target="../theme/themeOverride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slideLayout" Target="../slideLayouts/slideLayout12.xml"/><Relationship Id="rId1" Type="http://schemas.openxmlformats.org/officeDocument/2006/relationships/themeOverride" Target="../theme/themeOverride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hemeOverride" Target="../theme/themeOverride16.xml"/><Relationship Id="rId5" Type="http://schemas.openxmlformats.org/officeDocument/2006/relationships/image" Target="../media/image30.pn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hemeOverride" Target="../theme/themeOverride17.xml"/><Relationship Id="rId5" Type="http://schemas.openxmlformats.org/officeDocument/2006/relationships/image" Target="../media/image31.png"/><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hemeOverride" Target="../theme/themeOverride18.xml"/><Relationship Id="rId5" Type="http://schemas.openxmlformats.org/officeDocument/2006/relationships/image" Target="../media/image32.pn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hemeOverride" Target="../theme/themeOverride19.xml"/><Relationship Id="rId5" Type="http://schemas.openxmlformats.org/officeDocument/2006/relationships/image" Target="../media/image34.jpe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26.xml"/><Relationship Id="rId7" Type="http://schemas.openxmlformats.org/officeDocument/2006/relationships/image" Target="../media/image43.png"/><Relationship Id="rId2" Type="http://schemas.openxmlformats.org/officeDocument/2006/relationships/slideLayout" Target="../slideLayouts/slideLayout13.xml"/><Relationship Id="rId1" Type="http://schemas.openxmlformats.org/officeDocument/2006/relationships/themeOverride" Target="../theme/themeOverride20.xml"/><Relationship Id="rId6" Type="http://schemas.openxmlformats.org/officeDocument/2006/relationships/image" Target="../media/image42.png"/><Relationship Id="rId5" Type="http://schemas.openxmlformats.org/officeDocument/2006/relationships/image" Target="../media/image34.jpeg"/><Relationship Id="rId4" Type="http://schemas.openxmlformats.org/officeDocument/2006/relationships/image" Target="../media/image29.jp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hemeOverride" Target="../theme/themeOverride21.xml"/><Relationship Id="rId5" Type="http://schemas.openxmlformats.org/officeDocument/2006/relationships/image" Target="../media/image46.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themeOverride" Target="../theme/themeOverride1.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1.png"/><Relationship Id="rId2" Type="http://schemas.openxmlformats.org/officeDocument/2006/relationships/slideLayout" Target="../slideLayouts/slideLayout13.xml"/><Relationship Id="rId1" Type="http://schemas.openxmlformats.org/officeDocument/2006/relationships/themeOverride" Target="../theme/themeOverride3.xml"/><Relationship Id="rId6" Type="http://schemas.openxmlformats.org/officeDocument/2006/relationships/image" Target="../media/image7.jpeg"/><Relationship Id="rId5" Type="http://schemas.openxmlformats.org/officeDocument/2006/relationships/image" Target="../media/image1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hemeOverride" Target="../theme/themeOverride4.xml"/><Relationship Id="rId5" Type="http://schemas.openxmlformats.org/officeDocument/2006/relationships/image" Target="../media/image1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hemeOverride" Target="../theme/themeOverride5.xml"/><Relationship Id="rId5" Type="http://schemas.openxmlformats.org/officeDocument/2006/relationships/image" Target="../media/image1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12.xml"/><Relationship Id="rId1" Type="http://schemas.openxmlformats.org/officeDocument/2006/relationships/themeOverride" Target="../theme/themeOverride6.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3">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45" name="Rectangle 25">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F3E0B25-DC28-6A41-9D19-3B2CEC4ED74B}"/>
              </a:ext>
            </a:extLst>
          </p:cNvPr>
          <p:cNvSpPr>
            <a:spLocks noGrp="1"/>
          </p:cNvSpPr>
          <p:nvPr>
            <p:ph type="ctrTitle"/>
          </p:nvPr>
        </p:nvSpPr>
        <p:spPr>
          <a:xfrm>
            <a:off x="8109235" y="863695"/>
            <a:ext cx="3511233" cy="3779995"/>
          </a:xfrm>
        </p:spPr>
        <p:txBody>
          <a:bodyPr anchor="ctr">
            <a:normAutofit/>
          </a:bodyPr>
          <a:lstStyle/>
          <a:p>
            <a:r>
              <a:rPr lang="en-US" sz="4400" cap="none" dirty="0">
                <a:solidFill>
                  <a:schemeClr val="tx1"/>
                </a:solidFill>
              </a:rPr>
              <a:t>Analysis of Recent Measles Outbreak</a:t>
            </a:r>
          </a:p>
        </p:txBody>
      </p:sp>
      <p:sp>
        <p:nvSpPr>
          <p:cNvPr id="3" name="Subtitle 2">
            <a:extLst>
              <a:ext uri="{FF2B5EF4-FFF2-40B4-BE49-F238E27FC236}">
                <a16:creationId xmlns:a16="http://schemas.microsoft.com/office/drawing/2014/main" id="{E03D55A1-5488-3440-A5F2-031B040A6350}"/>
              </a:ext>
            </a:extLst>
          </p:cNvPr>
          <p:cNvSpPr>
            <a:spLocks noGrp="1"/>
          </p:cNvSpPr>
          <p:nvPr>
            <p:ph type="subTitle" idx="1"/>
          </p:nvPr>
        </p:nvSpPr>
        <p:spPr>
          <a:xfrm>
            <a:off x="8109234" y="4380242"/>
            <a:ext cx="3511233" cy="2106592"/>
          </a:xfrm>
        </p:spPr>
        <p:txBody>
          <a:bodyPr anchor="t">
            <a:normAutofit/>
          </a:bodyPr>
          <a:lstStyle/>
          <a:p>
            <a:r>
              <a:rPr lang="en-US" sz="2000" cap="none" dirty="0"/>
              <a:t>Rika </a:t>
            </a:r>
            <a:r>
              <a:rPr lang="en-US" sz="2000" cap="none" dirty="0" err="1"/>
              <a:t>Fukamachi</a:t>
            </a:r>
            <a:endParaRPr lang="en-US" sz="2000" cap="none" dirty="0"/>
          </a:p>
          <a:p>
            <a:r>
              <a:rPr lang="en-US" sz="2000" cap="none" dirty="0"/>
              <a:t>Chinedu </a:t>
            </a:r>
            <a:r>
              <a:rPr lang="en-US" sz="2000" cap="none" dirty="0" err="1"/>
              <a:t>Nwaka</a:t>
            </a:r>
            <a:endParaRPr lang="en-US" sz="2000" cap="none" dirty="0"/>
          </a:p>
          <a:p>
            <a:r>
              <a:rPr lang="en-US" sz="2000" cap="none" dirty="0"/>
              <a:t>Jam </a:t>
            </a:r>
            <a:r>
              <a:rPr lang="en-US" sz="2000" cap="none" dirty="0" err="1"/>
              <a:t>Paydavousi</a:t>
            </a:r>
            <a:endParaRPr lang="en-US" sz="2000" cap="none" dirty="0"/>
          </a:p>
          <a:p>
            <a:r>
              <a:rPr lang="en-US" sz="2000" cap="none" dirty="0"/>
              <a:t>Amanda Riley</a:t>
            </a:r>
          </a:p>
        </p:txBody>
      </p:sp>
      <p:pic>
        <p:nvPicPr>
          <p:cNvPr id="4" name="Picture 3">
            <a:extLst>
              <a:ext uri="{FF2B5EF4-FFF2-40B4-BE49-F238E27FC236}">
                <a16:creationId xmlns:a16="http://schemas.microsoft.com/office/drawing/2014/main" id="{C95A106B-730E-4527-BD09-F61B39D68B55}"/>
              </a:ext>
            </a:extLst>
          </p:cNvPr>
          <p:cNvPicPr>
            <a:picLocks noChangeAspect="1"/>
          </p:cNvPicPr>
          <p:nvPr/>
        </p:nvPicPr>
        <p:blipFill rotWithShape="1">
          <a:blip r:embed="rId2"/>
          <a:srcRect l="15211" r="22689"/>
          <a:stretch/>
        </p:blipFill>
        <p:spPr>
          <a:xfrm>
            <a:off x="20" y="10"/>
            <a:ext cx="7537685" cy="6857990"/>
          </a:xfrm>
          <a:prstGeom prst="rect">
            <a:avLst/>
          </a:prstGeom>
        </p:spPr>
      </p:pic>
      <p:sp>
        <p:nvSpPr>
          <p:cNvPr id="46" name="Rectangle 27">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7D5552B8-EB35-449A-A942-2B8E5AD26E9F}"/>
              </a:ext>
            </a:extLst>
          </p:cNvPr>
          <p:cNvSpPr txBox="1"/>
          <p:nvPr/>
        </p:nvSpPr>
        <p:spPr>
          <a:xfrm>
            <a:off x="5637229" y="2743200"/>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28827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4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1712-2EE0-BF4E-A596-58DF4E1FE99B}"/>
              </a:ext>
            </a:extLst>
          </p:cNvPr>
          <p:cNvSpPr>
            <a:spLocks noGrp="1"/>
          </p:cNvSpPr>
          <p:nvPr>
            <p:ph type="title"/>
          </p:nvPr>
        </p:nvSpPr>
        <p:spPr>
          <a:xfrm>
            <a:off x="581192" y="702156"/>
            <a:ext cx="11029616" cy="745644"/>
          </a:xfrm>
        </p:spPr>
        <p:txBody>
          <a:bodyPr vert="horz" lIns="91440" tIns="45720" rIns="91440" bIns="45720" rtlCol="0" anchor="t">
            <a:noAutofit/>
          </a:bodyPr>
          <a:lstStyle/>
          <a:p>
            <a:r>
              <a:rPr lang="en-US" sz="3200" cap="none" dirty="0"/>
              <a:t>Measles Cases from 1928 – 2002 in the United States</a:t>
            </a:r>
            <a:br>
              <a:rPr lang="en-US" sz="3200" cap="none" dirty="0"/>
            </a:br>
            <a:endParaRPr lang="en-US" sz="3200" cap="none" dirty="0"/>
          </a:p>
        </p:txBody>
      </p:sp>
      <p:pic>
        <p:nvPicPr>
          <p:cNvPr id="8" name="Content Placeholder 7" descr="A close up of a piece of paper&#10;&#10;Description automatically generated">
            <a:extLst>
              <a:ext uri="{FF2B5EF4-FFF2-40B4-BE49-F238E27FC236}">
                <a16:creationId xmlns:a16="http://schemas.microsoft.com/office/drawing/2014/main" id="{409A9261-4A91-46D7-A168-8599295DD558}"/>
              </a:ext>
            </a:extLst>
          </p:cNvPr>
          <p:cNvPicPr>
            <a:picLocks noGrp="1" noChangeAspect="1"/>
          </p:cNvPicPr>
          <p:nvPr>
            <p:ph idx="1"/>
          </p:nvPr>
        </p:nvPicPr>
        <p:blipFill>
          <a:blip r:embed="rId5"/>
          <a:stretch>
            <a:fillRect/>
          </a:stretch>
        </p:blipFill>
        <p:spPr>
          <a:xfrm>
            <a:off x="2392681" y="1737716"/>
            <a:ext cx="7215826" cy="4562229"/>
          </a:xfrm>
        </p:spPr>
      </p:pic>
    </p:spTree>
    <p:extLst>
      <p:ext uri="{BB962C8B-B14F-4D97-AF65-F5344CB8AC3E}">
        <p14:creationId xmlns:p14="http://schemas.microsoft.com/office/powerpoint/2010/main" val="165007217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43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1712-2EE0-BF4E-A596-58DF4E1FE99B}"/>
              </a:ext>
            </a:extLst>
          </p:cNvPr>
          <p:cNvSpPr>
            <a:spLocks noGrp="1"/>
          </p:cNvSpPr>
          <p:nvPr>
            <p:ph type="title"/>
          </p:nvPr>
        </p:nvSpPr>
        <p:spPr>
          <a:xfrm>
            <a:off x="581192" y="717397"/>
            <a:ext cx="11029616" cy="608484"/>
          </a:xfrm>
        </p:spPr>
        <p:txBody>
          <a:bodyPr anchor="t">
            <a:noAutofit/>
          </a:bodyPr>
          <a:lstStyle/>
          <a:p>
            <a:r>
              <a:rPr lang="en-US" sz="3200" cap="none" dirty="0"/>
              <a:t>Measles Cases from 1952 – 2002 by State</a:t>
            </a:r>
            <a:br>
              <a:rPr lang="en-US" sz="3200" cap="none" dirty="0"/>
            </a:br>
            <a:endParaRPr lang="en-US" sz="3200" dirty="0"/>
          </a:p>
        </p:txBody>
      </p:sp>
      <p:pic>
        <p:nvPicPr>
          <p:cNvPr id="5" name="Content Placeholder 4">
            <a:extLst>
              <a:ext uri="{FF2B5EF4-FFF2-40B4-BE49-F238E27FC236}">
                <a16:creationId xmlns:a16="http://schemas.microsoft.com/office/drawing/2014/main" id="{A57AC9D8-9426-5548-B03B-9734254AB8A0}"/>
              </a:ext>
            </a:extLst>
          </p:cNvPr>
          <p:cNvPicPr>
            <a:picLocks noGrp="1" noChangeAspect="1"/>
          </p:cNvPicPr>
          <p:nvPr>
            <p:ph idx="1"/>
          </p:nvPr>
        </p:nvPicPr>
        <p:blipFill>
          <a:blip r:embed="rId5">
            <a:alphaModFix amt="86000"/>
          </a:blip>
          <a:stretch>
            <a:fillRect/>
          </a:stretch>
        </p:blipFill>
        <p:spPr>
          <a:xfrm>
            <a:off x="1661160" y="1700823"/>
            <a:ext cx="8442960" cy="4873848"/>
          </a:xfrm>
        </p:spPr>
      </p:pic>
      <p:sp>
        <p:nvSpPr>
          <p:cNvPr id="4" name="Cube 3">
            <a:extLst>
              <a:ext uri="{FF2B5EF4-FFF2-40B4-BE49-F238E27FC236}">
                <a16:creationId xmlns:a16="http://schemas.microsoft.com/office/drawing/2014/main" id="{4AC56EDC-B7D4-4157-9028-C30AACAC1254}"/>
              </a:ext>
            </a:extLst>
          </p:cNvPr>
          <p:cNvSpPr/>
          <p:nvPr/>
        </p:nvSpPr>
        <p:spPr>
          <a:xfrm>
            <a:off x="5792476" y="4020854"/>
            <a:ext cx="2264203" cy="2134527"/>
          </a:xfrm>
          <a:prstGeom prst="cube">
            <a:avLst>
              <a:gd name="adj" fmla="val 76236"/>
            </a:avLst>
          </a:prstGeom>
          <a:solidFill>
            <a:srgbClr val="FF0000">
              <a:alpha val="6000"/>
            </a:srgb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40581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43000"/>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E917BA-F6A7-43C8-9EDF-37B3F753411C}"/>
              </a:ext>
            </a:extLst>
          </p:cNvPr>
          <p:cNvPicPr>
            <a:picLocks noChangeAspect="1"/>
          </p:cNvPicPr>
          <p:nvPr/>
        </p:nvPicPr>
        <p:blipFill rotWithShape="1">
          <a:blip r:embed="rId5">
            <a:alphaModFix amt="76000"/>
          </a:blip>
          <a:srcRect l="15170" t="17139" r="22496"/>
          <a:stretch/>
        </p:blipFill>
        <p:spPr>
          <a:xfrm>
            <a:off x="2224770" y="1645920"/>
            <a:ext cx="6401070" cy="5140373"/>
          </a:xfrm>
          <a:prstGeom prst="rect">
            <a:avLst/>
          </a:prstGeom>
        </p:spPr>
      </p:pic>
      <p:sp>
        <p:nvSpPr>
          <p:cNvPr id="11" name="Title 1">
            <a:extLst>
              <a:ext uri="{FF2B5EF4-FFF2-40B4-BE49-F238E27FC236}">
                <a16:creationId xmlns:a16="http://schemas.microsoft.com/office/drawing/2014/main" id="{AA858618-6957-47C2-B4F7-AC5ED09E068D}"/>
              </a:ext>
            </a:extLst>
          </p:cNvPr>
          <p:cNvSpPr txBox="1">
            <a:spLocks/>
          </p:cNvSpPr>
          <p:nvPr/>
        </p:nvSpPr>
        <p:spPr>
          <a:xfrm>
            <a:off x="581192" y="717397"/>
            <a:ext cx="11029616" cy="60848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cap="none" dirty="0"/>
              <a:t>Measles Cases from 1985 – 1995 by State</a:t>
            </a:r>
            <a:br>
              <a:rPr lang="en-US" sz="3200" cap="none" dirty="0"/>
            </a:br>
            <a:endParaRPr lang="en-US" sz="3200" dirty="0"/>
          </a:p>
        </p:txBody>
      </p:sp>
    </p:spTree>
    <p:extLst>
      <p:ext uri="{BB962C8B-B14F-4D97-AF65-F5344CB8AC3E}">
        <p14:creationId xmlns:p14="http://schemas.microsoft.com/office/powerpoint/2010/main" val="254529224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7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E0B25-DC28-6A41-9D19-3B2CEC4ED74B}"/>
              </a:ext>
            </a:extLst>
          </p:cNvPr>
          <p:cNvSpPr>
            <a:spLocks noGrp="1"/>
          </p:cNvSpPr>
          <p:nvPr>
            <p:ph type="title"/>
          </p:nvPr>
        </p:nvSpPr>
        <p:spPr>
          <a:xfrm>
            <a:off x="405878" y="3082206"/>
            <a:ext cx="7539272" cy="3547194"/>
          </a:xfrm>
          <a:solidFill>
            <a:schemeClr val="bg1">
              <a:lumMod val="95000"/>
              <a:alpha val="84000"/>
            </a:schemeClr>
          </a:solidFill>
        </p:spPr>
        <p:txBody>
          <a:bodyPr vert="horz" lIns="91440" tIns="45720" rIns="91440" bIns="45720" rtlCol="0" anchor="ctr">
            <a:normAutofit/>
          </a:bodyPr>
          <a:lstStyle/>
          <a:p>
            <a:r>
              <a:rPr lang="en-US" sz="7200" cap="none" dirty="0">
                <a:solidFill>
                  <a:schemeClr val="tx2"/>
                </a:solidFill>
              </a:rPr>
              <a:t>Recent Vaccination Patterns in the U.S</a:t>
            </a:r>
          </a:p>
        </p:txBody>
      </p:sp>
      <p:sp>
        <p:nvSpPr>
          <p:cNvPr id="5" name="Text Placeholder 4">
            <a:extLst>
              <a:ext uri="{FF2B5EF4-FFF2-40B4-BE49-F238E27FC236}">
                <a16:creationId xmlns:a16="http://schemas.microsoft.com/office/drawing/2014/main" id="{164B1CAB-24B1-4BE8-B3F0-B8D3826752B5}"/>
              </a:ext>
            </a:extLst>
          </p:cNvPr>
          <p:cNvSpPr>
            <a:spLocks noGrp="1"/>
          </p:cNvSpPr>
          <p:nvPr>
            <p:ph type="body" idx="1"/>
          </p:nvPr>
        </p:nvSpPr>
        <p:spPr>
          <a:xfrm>
            <a:off x="8184641" y="1027034"/>
            <a:ext cx="3546077" cy="3703320"/>
          </a:xfrm>
          <a:ln w="57150">
            <a:noFill/>
          </a:ln>
        </p:spPr>
        <p:txBody>
          <a:bodyPr vert="horz" lIns="91440" tIns="45720" rIns="91440" bIns="45720" rtlCol="0" anchor="b">
            <a:normAutofit/>
          </a:bodyPr>
          <a:lstStyle/>
          <a:p>
            <a:endParaRPr lang="en-US" sz="3200" dirty="0">
              <a:solidFill>
                <a:srgbClr val="FFFFFF"/>
              </a:solidFill>
            </a:endParaRPr>
          </a:p>
        </p:txBody>
      </p:sp>
    </p:spTree>
    <p:extLst>
      <p:ext uri="{BB962C8B-B14F-4D97-AF65-F5344CB8AC3E}">
        <p14:creationId xmlns:p14="http://schemas.microsoft.com/office/powerpoint/2010/main" val="4038095992"/>
      </p:ext>
    </p:extLst>
  </p:cSld>
  <p:clrMapOvr>
    <a:overrideClrMapping bg1="lt1" tx1="dk1" bg2="lt2" tx2="dk2" accent1="accent1" accent2="accent2" accent3="accent3" accent4="accent4" accent5="accent5" accent6="accent6" hlink="hlink" folHlink="folHlink"/>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7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B1712-2EE0-BF4E-A596-58DF4E1FE99B}"/>
              </a:ext>
            </a:extLst>
          </p:cNvPr>
          <p:cNvSpPr>
            <a:spLocks noGrp="1"/>
          </p:cNvSpPr>
          <p:nvPr>
            <p:ph type="title"/>
          </p:nvPr>
        </p:nvSpPr>
        <p:spPr/>
        <p:txBody>
          <a:bodyPr anchor="ctr">
            <a:normAutofit/>
          </a:bodyPr>
          <a:lstStyle/>
          <a:p>
            <a:r>
              <a:rPr lang="en-US" sz="3600" cap="none" dirty="0"/>
              <a:t>Have Vaccination Levels Changed in the U.S.?</a:t>
            </a:r>
          </a:p>
        </p:txBody>
      </p:sp>
      <p:pic>
        <p:nvPicPr>
          <p:cNvPr id="8" name="Content Placeholder 7">
            <a:extLst>
              <a:ext uri="{FF2B5EF4-FFF2-40B4-BE49-F238E27FC236}">
                <a16:creationId xmlns:a16="http://schemas.microsoft.com/office/drawing/2014/main" id="{0C2D7397-11D6-B746-8BFB-147F4C47E912}"/>
              </a:ext>
            </a:extLst>
          </p:cNvPr>
          <p:cNvPicPr>
            <a:picLocks noGrp="1" noChangeAspect="1"/>
          </p:cNvPicPr>
          <p:nvPr>
            <p:ph idx="1"/>
          </p:nvPr>
        </p:nvPicPr>
        <p:blipFill>
          <a:blip r:embed="rId5">
            <a:alphaModFix amt="85000"/>
          </a:blip>
          <a:stretch>
            <a:fillRect/>
          </a:stretch>
        </p:blipFill>
        <p:spPr>
          <a:xfrm>
            <a:off x="1234440" y="2120820"/>
            <a:ext cx="9723120" cy="4141704"/>
          </a:xfrm>
        </p:spPr>
      </p:pic>
    </p:spTree>
    <p:extLst>
      <p:ext uri="{BB962C8B-B14F-4D97-AF65-F5344CB8AC3E}">
        <p14:creationId xmlns:p14="http://schemas.microsoft.com/office/powerpoint/2010/main" val="371574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7000"/>
            <a:lum/>
          </a:blip>
          <a:srcRect/>
          <a:stretch>
            <a:fillRect l="-3000" r="-3000"/>
          </a:stretch>
        </a:blipFill>
        <a:effectLst/>
      </p:bgPr>
    </p:bg>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AA1E7D58-3CE2-4600-93AE-369F1ECC281A}"/>
              </a:ext>
            </a:extLst>
          </p:cNvPr>
          <p:cNvPicPr>
            <a:picLocks noGrp="1" noChangeAspect="1"/>
          </p:cNvPicPr>
          <p:nvPr>
            <p:ph idx="1"/>
          </p:nvPr>
        </p:nvPicPr>
        <p:blipFill>
          <a:blip r:embed="rId5">
            <a:alphaModFix amt="81000"/>
          </a:blip>
          <a:stretch>
            <a:fillRect/>
          </a:stretch>
        </p:blipFill>
        <p:spPr>
          <a:xfrm>
            <a:off x="1699260" y="1539240"/>
            <a:ext cx="8793480" cy="4895057"/>
          </a:xfrm>
        </p:spPr>
      </p:pic>
      <p:sp>
        <p:nvSpPr>
          <p:cNvPr id="4" name="Title 1">
            <a:extLst>
              <a:ext uri="{FF2B5EF4-FFF2-40B4-BE49-F238E27FC236}">
                <a16:creationId xmlns:a16="http://schemas.microsoft.com/office/drawing/2014/main" id="{94F8ED14-620C-469B-ADC6-36B3B7EA9967}"/>
              </a:ext>
            </a:extLst>
          </p:cNvPr>
          <p:cNvSpPr txBox="1">
            <a:spLocks/>
          </p:cNvSpPr>
          <p:nvPr/>
        </p:nvSpPr>
        <p:spPr>
          <a:xfrm>
            <a:off x="581192" y="487680"/>
            <a:ext cx="11029616" cy="118872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cap="none" dirty="0"/>
              <a:t>Vaccination Levels for Measles in the U.S.</a:t>
            </a:r>
          </a:p>
        </p:txBody>
      </p:sp>
    </p:spTree>
    <p:extLst>
      <p:ext uri="{BB962C8B-B14F-4D97-AF65-F5344CB8AC3E}">
        <p14:creationId xmlns:p14="http://schemas.microsoft.com/office/powerpoint/2010/main" val="3157884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7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474D-F243-449B-907E-BFD493EDD62E}"/>
              </a:ext>
            </a:extLst>
          </p:cNvPr>
          <p:cNvSpPr>
            <a:spLocks noGrp="1"/>
          </p:cNvSpPr>
          <p:nvPr>
            <p:ph type="title"/>
          </p:nvPr>
        </p:nvSpPr>
        <p:spPr>
          <a:xfrm>
            <a:off x="581192" y="702156"/>
            <a:ext cx="11029616" cy="832004"/>
          </a:xfrm>
        </p:spPr>
        <p:txBody>
          <a:bodyPr anchor="t">
            <a:normAutofit/>
          </a:bodyPr>
          <a:lstStyle/>
          <a:p>
            <a:r>
              <a:rPr lang="en-US" sz="3200" cap="none" dirty="0"/>
              <a:t>Vaccination Levels in Top States with Measles Outbreaks</a:t>
            </a:r>
          </a:p>
        </p:txBody>
      </p:sp>
      <p:pic>
        <p:nvPicPr>
          <p:cNvPr id="5" name="Content Placeholder 4" descr="A close up of text on a white background&#10;&#10;Description automatically generated">
            <a:extLst>
              <a:ext uri="{FF2B5EF4-FFF2-40B4-BE49-F238E27FC236}">
                <a16:creationId xmlns:a16="http://schemas.microsoft.com/office/drawing/2014/main" id="{83DB8975-B6A2-42C3-A5D6-7F21EC786BA0}"/>
              </a:ext>
            </a:extLst>
          </p:cNvPr>
          <p:cNvPicPr>
            <a:picLocks noGrp="1" noChangeAspect="1"/>
          </p:cNvPicPr>
          <p:nvPr>
            <p:ph idx="1"/>
          </p:nvPr>
        </p:nvPicPr>
        <p:blipFill>
          <a:blip r:embed="rId5"/>
          <a:stretch>
            <a:fillRect/>
          </a:stretch>
        </p:blipFill>
        <p:spPr>
          <a:xfrm>
            <a:off x="-30480" y="1449022"/>
            <a:ext cx="4114798" cy="2743200"/>
          </a:xfrm>
        </p:spPr>
      </p:pic>
      <p:pic>
        <p:nvPicPr>
          <p:cNvPr id="7" name="Picture 6" descr="A close up of text on a white background&#10;&#10;Description automatically generated">
            <a:extLst>
              <a:ext uri="{FF2B5EF4-FFF2-40B4-BE49-F238E27FC236}">
                <a16:creationId xmlns:a16="http://schemas.microsoft.com/office/drawing/2014/main" id="{8583BC8E-D130-4BE5-952B-0E5A25984305}"/>
              </a:ext>
            </a:extLst>
          </p:cNvPr>
          <p:cNvPicPr>
            <a:picLocks noChangeAspect="1"/>
          </p:cNvPicPr>
          <p:nvPr/>
        </p:nvPicPr>
        <p:blipFill>
          <a:blip r:embed="rId6"/>
          <a:stretch>
            <a:fillRect/>
          </a:stretch>
        </p:blipFill>
        <p:spPr>
          <a:xfrm>
            <a:off x="7871926" y="1418542"/>
            <a:ext cx="4114800" cy="2743200"/>
          </a:xfrm>
          <a:prstGeom prst="rect">
            <a:avLst/>
          </a:prstGeom>
        </p:spPr>
      </p:pic>
      <p:pic>
        <p:nvPicPr>
          <p:cNvPr id="17" name="Picture 16" descr="A close up of a map&#10;&#10;Description automatically generated">
            <a:extLst>
              <a:ext uri="{FF2B5EF4-FFF2-40B4-BE49-F238E27FC236}">
                <a16:creationId xmlns:a16="http://schemas.microsoft.com/office/drawing/2014/main" id="{E16756B5-C54C-4255-9328-90A554B4EECB}"/>
              </a:ext>
            </a:extLst>
          </p:cNvPr>
          <p:cNvPicPr>
            <a:picLocks noChangeAspect="1"/>
          </p:cNvPicPr>
          <p:nvPr/>
        </p:nvPicPr>
        <p:blipFill>
          <a:blip r:embed="rId7"/>
          <a:stretch>
            <a:fillRect/>
          </a:stretch>
        </p:blipFill>
        <p:spPr>
          <a:xfrm>
            <a:off x="4226558" y="1564114"/>
            <a:ext cx="4114800" cy="2743200"/>
          </a:xfrm>
          <a:prstGeom prst="rect">
            <a:avLst/>
          </a:prstGeom>
        </p:spPr>
      </p:pic>
      <p:pic>
        <p:nvPicPr>
          <p:cNvPr id="19" name="Picture 18" descr="A close up of text on a white background&#10;&#10;Description automatically generated">
            <a:extLst>
              <a:ext uri="{FF2B5EF4-FFF2-40B4-BE49-F238E27FC236}">
                <a16:creationId xmlns:a16="http://schemas.microsoft.com/office/drawing/2014/main" id="{25C75485-BD8B-45D3-8243-206A6CC42FF7}"/>
              </a:ext>
            </a:extLst>
          </p:cNvPr>
          <p:cNvPicPr>
            <a:picLocks noChangeAspect="1"/>
          </p:cNvPicPr>
          <p:nvPr/>
        </p:nvPicPr>
        <p:blipFill>
          <a:blip r:embed="rId8"/>
          <a:stretch>
            <a:fillRect/>
          </a:stretch>
        </p:blipFill>
        <p:spPr>
          <a:xfrm>
            <a:off x="1689878" y="4114800"/>
            <a:ext cx="4114800" cy="2743200"/>
          </a:xfrm>
          <a:prstGeom prst="rect">
            <a:avLst/>
          </a:prstGeom>
          <a:ln>
            <a:solidFill>
              <a:schemeClr val="tx1"/>
            </a:solidFill>
          </a:ln>
        </p:spPr>
      </p:pic>
      <p:pic>
        <p:nvPicPr>
          <p:cNvPr id="21" name="Picture 20" descr="A close up of text on a white background&#10;&#10;Description automatically generated">
            <a:extLst>
              <a:ext uri="{FF2B5EF4-FFF2-40B4-BE49-F238E27FC236}">
                <a16:creationId xmlns:a16="http://schemas.microsoft.com/office/drawing/2014/main" id="{79436707-2B0D-4909-B3C0-787D37AA308F}"/>
              </a:ext>
            </a:extLst>
          </p:cNvPr>
          <p:cNvPicPr>
            <a:picLocks noChangeAspect="1"/>
          </p:cNvPicPr>
          <p:nvPr/>
        </p:nvPicPr>
        <p:blipFill>
          <a:blip r:embed="rId9"/>
          <a:stretch>
            <a:fillRect/>
          </a:stretch>
        </p:blipFill>
        <p:spPr>
          <a:xfrm>
            <a:off x="5835156" y="4114800"/>
            <a:ext cx="4114800" cy="2743200"/>
          </a:xfrm>
          <a:prstGeom prst="rect">
            <a:avLst/>
          </a:prstGeom>
          <a:ln>
            <a:solidFill>
              <a:schemeClr val="tx1"/>
            </a:solidFill>
          </a:ln>
        </p:spPr>
      </p:pic>
      <p:pic>
        <p:nvPicPr>
          <p:cNvPr id="22" name="Content Placeholder 4" descr="A close up of text on a white background&#10;&#10;Description automatically generated">
            <a:extLst>
              <a:ext uri="{FF2B5EF4-FFF2-40B4-BE49-F238E27FC236}">
                <a16:creationId xmlns:a16="http://schemas.microsoft.com/office/drawing/2014/main" id="{614B72A0-5EB8-4BD6-A2E4-232465058078}"/>
              </a:ext>
            </a:extLst>
          </p:cNvPr>
          <p:cNvPicPr>
            <a:picLocks noChangeAspect="1"/>
          </p:cNvPicPr>
          <p:nvPr/>
        </p:nvPicPr>
        <p:blipFill>
          <a:blip r:embed="rId5"/>
          <a:stretch>
            <a:fillRect/>
          </a:stretch>
        </p:blipFill>
        <p:spPr>
          <a:xfrm>
            <a:off x="0" y="1418542"/>
            <a:ext cx="4114798" cy="2743200"/>
          </a:xfrm>
          <a:prstGeom prst="rect">
            <a:avLst/>
          </a:prstGeom>
          <a:ln>
            <a:solidFill>
              <a:schemeClr val="tx1"/>
            </a:solidFill>
          </a:ln>
        </p:spPr>
      </p:pic>
      <p:pic>
        <p:nvPicPr>
          <p:cNvPr id="23" name="Picture 22" descr="A close up of text on a white background&#10;&#10;Description automatically generated">
            <a:extLst>
              <a:ext uri="{FF2B5EF4-FFF2-40B4-BE49-F238E27FC236}">
                <a16:creationId xmlns:a16="http://schemas.microsoft.com/office/drawing/2014/main" id="{7BC5EC6A-E9C3-4336-B3CA-E6F5B6E95453}"/>
              </a:ext>
            </a:extLst>
          </p:cNvPr>
          <p:cNvPicPr>
            <a:picLocks noChangeAspect="1"/>
          </p:cNvPicPr>
          <p:nvPr/>
        </p:nvPicPr>
        <p:blipFill>
          <a:blip r:embed="rId6"/>
          <a:stretch>
            <a:fillRect/>
          </a:stretch>
        </p:blipFill>
        <p:spPr>
          <a:xfrm>
            <a:off x="8076573" y="1418542"/>
            <a:ext cx="4114800" cy="2743200"/>
          </a:xfrm>
          <a:prstGeom prst="rect">
            <a:avLst/>
          </a:prstGeom>
          <a:ln>
            <a:solidFill>
              <a:schemeClr val="tx1"/>
            </a:solidFill>
          </a:ln>
        </p:spPr>
      </p:pic>
      <p:pic>
        <p:nvPicPr>
          <p:cNvPr id="24" name="Picture 23" descr="A close up of a map&#10;&#10;Description automatically generated">
            <a:extLst>
              <a:ext uri="{FF2B5EF4-FFF2-40B4-BE49-F238E27FC236}">
                <a16:creationId xmlns:a16="http://schemas.microsoft.com/office/drawing/2014/main" id="{3A71E073-413E-46BB-8159-283A19C73F7E}"/>
              </a:ext>
            </a:extLst>
          </p:cNvPr>
          <p:cNvPicPr>
            <a:picLocks noChangeAspect="1"/>
          </p:cNvPicPr>
          <p:nvPr/>
        </p:nvPicPr>
        <p:blipFill>
          <a:blip r:embed="rId7"/>
          <a:stretch>
            <a:fillRect/>
          </a:stretch>
        </p:blipFill>
        <p:spPr>
          <a:xfrm>
            <a:off x="3952238" y="1422400"/>
            <a:ext cx="4114800" cy="2743200"/>
          </a:xfrm>
          <a:prstGeom prst="rect">
            <a:avLst/>
          </a:prstGeom>
          <a:ln>
            <a:solidFill>
              <a:schemeClr val="tx1"/>
            </a:solidFill>
          </a:ln>
        </p:spPr>
      </p:pic>
    </p:spTree>
    <p:extLst>
      <p:ext uri="{BB962C8B-B14F-4D97-AF65-F5344CB8AC3E}">
        <p14:creationId xmlns:p14="http://schemas.microsoft.com/office/powerpoint/2010/main" val="769129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2"/>
                                        </p:tgtEl>
                                      </p:cBhvr>
                                    </p:animEffect>
                                    <p:animScale>
                                      <p:cBhvr>
                                        <p:cTn id="7" dur="250" autoRev="1" fill="hold"/>
                                        <p:tgtEl>
                                          <p:spTgt spid="22"/>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24"/>
                                        </p:tgtEl>
                                      </p:cBhvr>
                                    </p:animEffect>
                                    <p:animScale>
                                      <p:cBhvr>
                                        <p:cTn id="11" dur="250" autoRev="1" fill="hold"/>
                                        <p:tgtEl>
                                          <p:spTgt spid="24"/>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23"/>
                                        </p:tgtEl>
                                      </p:cBhvr>
                                    </p:animEffect>
                                    <p:animScale>
                                      <p:cBhvr>
                                        <p:cTn id="15" dur="250" autoRev="1" fill="hold"/>
                                        <p:tgtEl>
                                          <p:spTgt spid="23"/>
                                        </p:tgtEl>
                                      </p:cBhvr>
                                      <p:by x="105000" y="105000"/>
                                    </p:animScale>
                                  </p:childTnLst>
                                </p:cTn>
                              </p:par>
                            </p:childTnLst>
                          </p:cTn>
                        </p:par>
                        <p:par>
                          <p:cTn id="16" fill="hold">
                            <p:stCondLst>
                              <p:cond delay="1500"/>
                            </p:stCondLst>
                            <p:childTnLst>
                              <p:par>
                                <p:cTn id="17" presetID="26" presetClass="emph" presetSubtype="0" fill="hold" nodeType="afterEffect">
                                  <p:stCondLst>
                                    <p:cond delay="0"/>
                                  </p:stCondLst>
                                  <p:childTnLst>
                                    <p:animEffect transition="out" filter="fade">
                                      <p:cBhvr>
                                        <p:cTn id="18" dur="500" tmFilter="0, 0; .2, .5; .8, .5; 1, 0"/>
                                        <p:tgtEl>
                                          <p:spTgt spid="19"/>
                                        </p:tgtEl>
                                      </p:cBhvr>
                                    </p:animEffect>
                                    <p:animScale>
                                      <p:cBhvr>
                                        <p:cTn id="19" dur="250" autoRev="1" fill="hold"/>
                                        <p:tgtEl>
                                          <p:spTgt spid="19"/>
                                        </p:tgtEl>
                                      </p:cBhvr>
                                      <p:by x="105000" y="105000"/>
                                    </p:animScale>
                                  </p:childTnLst>
                                </p:cTn>
                              </p:par>
                            </p:childTnLst>
                          </p:cTn>
                        </p:par>
                        <p:par>
                          <p:cTn id="20" fill="hold">
                            <p:stCondLst>
                              <p:cond delay="2000"/>
                            </p:stCondLst>
                            <p:childTnLst>
                              <p:par>
                                <p:cTn id="21" presetID="26" presetClass="emph" presetSubtype="0" fill="hold" nodeType="afterEffect">
                                  <p:stCondLst>
                                    <p:cond delay="0"/>
                                  </p:stCondLst>
                                  <p:childTnLst>
                                    <p:animEffect transition="out" filter="fade">
                                      <p:cBhvr>
                                        <p:cTn id="22" dur="500" tmFilter="0, 0; .2, .5; .8, .5; 1, 0"/>
                                        <p:tgtEl>
                                          <p:spTgt spid="21"/>
                                        </p:tgtEl>
                                      </p:cBhvr>
                                    </p:animEffect>
                                    <p:animScale>
                                      <p:cBhvr>
                                        <p:cTn id="23"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7000"/>
            <a:lum/>
          </a:blip>
          <a:srcRect/>
          <a:stretch>
            <a:fillRect l="-3000" r="-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35D5-3524-4A5C-929F-060BCA68204F}"/>
              </a:ext>
            </a:extLst>
          </p:cNvPr>
          <p:cNvSpPr>
            <a:spLocks noGrp="1"/>
          </p:cNvSpPr>
          <p:nvPr>
            <p:ph type="title"/>
          </p:nvPr>
        </p:nvSpPr>
        <p:spPr>
          <a:xfrm>
            <a:off x="581192" y="702156"/>
            <a:ext cx="11029616" cy="537364"/>
          </a:xfrm>
        </p:spPr>
        <p:txBody>
          <a:bodyPr>
            <a:normAutofit/>
          </a:bodyPr>
          <a:lstStyle/>
          <a:p>
            <a:r>
              <a:rPr lang="en-US" sz="2700" cap="none" dirty="0"/>
              <a:t>Percentage of Population Vaccinated for Top Outbreak States 2014 – 2017 </a:t>
            </a:r>
          </a:p>
        </p:txBody>
      </p:sp>
      <p:pic>
        <p:nvPicPr>
          <p:cNvPr id="5" name="Picture 4" descr="A screenshot of a cell phone&#10;&#10;Description automatically generated">
            <a:extLst>
              <a:ext uri="{FF2B5EF4-FFF2-40B4-BE49-F238E27FC236}">
                <a16:creationId xmlns:a16="http://schemas.microsoft.com/office/drawing/2014/main" id="{351465FB-C37C-46C7-9DAF-A666D5D6BB54}"/>
              </a:ext>
            </a:extLst>
          </p:cNvPr>
          <p:cNvPicPr>
            <a:picLocks noChangeAspect="1"/>
          </p:cNvPicPr>
          <p:nvPr/>
        </p:nvPicPr>
        <p:blipFill>
          <a:blip r:embed="rId5">
            <a:alphaModFix amt="86000"/>
          </a:blip>
          <a:stretch>
            <a:fillRect/>
          </a:stretch>
        </p:blipFill>
        <p:spPr>
          <a:xfrm>
            <a:off x="5962158" y="4127554"/>
            <a:ext cx="3922043" cy="2614695"/>
          </a:xfrm>
          <a:prstGeom prst="rect">
            <a:avLst/>
          </a:prstGeom>
          <a:ln w="12700">
            <a:solidFill>
              <a:schemeClr val="tx1"/>
            </a:solidFill>
          </a:ln>
        </p:spPr>
      </p:pic>
      <p:pic>
        <p:nvPicPr>
          <p:cNvPr id="7" name="Picture 6" descr="A screenshot of a cell phone&#10;&#10;Description automatically generated">
            <a:extLst>
              <a:ext uri="{FF2B5EF4-FFF2-40B4-BE49-F238E27FC236}">
                <a16:creationId xmlns:a16="http://schemas.microsoft.com/office/drawing/2014/main" id="{A53F168D-D2A3-4B31-BE12-BBA82DBBEF1F}"/>
              </a:ext>
            </a:extLst>
          </p:cNvPr>
          <p:cNvPicPr>
            <a:picLocks noChangeAspect="1"/>
          </p:cNvPicPr>
          <p:nvPr/>
        </p:nvPicPr>
        <p:blipFill>
          <a:blip r:embed="rId6">
            <a:alphaModFix amt="86000"/>
          </a:blip>
          <a:stretch>
            <a:fillRect/>
          </a:stretch>
        </p:blipFill>
        <p:spPr>
          <a:xfrm>
            <a:off x="1847357" y="4127554"/>
            <a:ext cx="3922043" cy="2614695"/>
          </a:xfrm>
          <a:prstGeom prst="rect">
            <a:avLst/>
          </a:prstGeom>
          <a:ln w="12700">
            <a:solidFill>
              <a:schemeClr val="tx1"/>
            </a:solidFill>
          </a:ln>
        </p:spPr>
      </p:pic>
      <p:pic>
        <p:nvPicPr>
          <p:cNvPr id="9" name="Picture 8" descr="A picture containing screenshot&#10;&#10;Description automatically generated">
            <a:extLst>
              <a:ext uri="{FF2B5EF4-FFF2-40B4-BE49-F238E27FC236}">
                <a16:creationId xmlns:a16="http://schemas.microsoft.com/office/drawing/2014/main" id="{743146A9-9E20-412F-9121-58C5C46DED55}"/>
              </a:ext>
            </a:extLst>
          </p:cNvPr>
          <p:cNvPicPr>
            <a:picLocks noChangeAspect="1"/>
          </p:cNvPicPr>
          <p:nvPr/>
        </p:nvPicPr>
        <p:blipFill>
          <a:blip r:embed="rId7">
            <a:alphaModFix amt="86000"/>
          </a:blip>
          <a:stretch>
            <a:fillRect/>
          </a:stretch>
        </p:blipFill>
        <p:spPr>
          <a:xfrm>
            <a:off x="5962158" y="1253390"/>
            <a:ext cx="3922043" cy="2614695"/>
          </a:xfrm>
          <a:prstGeom prst="rect">
            <a:avLst/>
          </a:prstGeom>
          <a:ln w="12700">
            <a:solidFill>
              <a:schemeClr val="tx1"/>
            </a:solidFill>
          </a:ln>
        </p:spPr>
      </p:pic>
      <p:pic>
        <p:nvPicPr>
          <p:cNvPr id="11" name="Picture 10" descr="A screenshot of a cell phone&#10;&#10;Description automatically generated">
            <a:extLst>
              <a:ext uri="{FF2B5EF4-FFF2-40B4-BE49-F238E27FC236}">
                <a16:creationId xmlns:a16="http://schemas.microsoft.com/office/drawing/2014/main" id="{2A0EF731-732B-4197-9C1E-D156164DF104}"/>
              </a:ext>
            </a:extLst>
          </p:cNvPr>
          <p:cNvPicPr>
            <a:picLocks noChangeAspect="1"/>
          </p:cNvPicPr>
          <p:nvPr/>
        </p:nvPicPr>
        <p:blipFill>
          <a:blip r:embed="rId8">
            <a:alphaModFix amt="86000"/>
          </a:blip>
          <a:stretch>
            <a:fillRect/>
          </a:stretch>
        </p:blipFill>
        <p:spPr>
          <a:xfrm>
            <a:off x="1847357" y="1250062"/>
            <a:ext cx="3922043" cy="2614695"/>
          </a:xfrm>
          <a:prstGeom prst="rect">
            <a:avLst/>
          </a:prstGeom>
          <a:ln w="12700">
            <a:solidFill>
              <a:schemeClr val="tx1"/>
            </a:solidFill>
          </a:ln>
        </p:spPr>
      </p:pic>
    </p:spTree>
    <p:extLst>
      <p:ext uri="{BB962C8B-B14F-4D97-AF65-F5344CB8AC3E}">
        <p14:creationId xmlns:p14="http://schemas.microsoft.com/office/powerpoint/2010/main" val="21579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anim calcmode="lin" valueType="num">
                                      <p:cBhvr>
                                        <p:cTn id="8" dur="400" fill="hold"/>
                                        <p:tgtEl>
                                          <p:spTgt spid="11"/>
                                        </p:tgtEl>
                                        <p:attrNameLst>
                                          <p:attrName>ppt_x</p:attrName>
                                        </p:attrNameLst>
                                      </p:cBhvr>
                                      <p:tavLst>
                                        <p:tav tm="0">
                                          <p:val>
                                            <p:strVal val="#ppt_x"/>
                                          </p:val>
                                        </p:tav>
                                        <p:tav tm="100000">
                                          <p:val>
                                            <p:strVal val="#ppt_x"/>
                                          </p:val>
                                        </p:tav>
                                      </p:tavLst>
                                    </p:anim>
                                    <p:anim calcmode="lin" valueType="num">
                                      <p:cBhvr>
                                        <p:cTn id="9" dur="4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anim calcmode="lin" valueType="num">
                                      <p:cBhvr>
                                        <p:cTn id="14" dur="400" fill="hold"/>
                                        <p:tgtEl>
                                          <p:spTgt spid="9"/>
                                        </p:tgtEl>
                                        <p:attrNameLst>
                                          <p:attrName>ppt_x</p:attrName>
                                        </p:attrNameLst>
                                      </p:cBhvr>
                                      <p:tavLst>
                                        <p:tav tm="0">
                                          <p:val>
                                            <p:strVal val="#ppt_x"/>
                                          </p:val>
                                        </p:tav>
                                        <p:tav tm="100000">
                                          <p:val>
                                            <p:strVal val="#ppt_x"/>
                                          </p:val>
                                        </p:tav>
                                      </p:tavLst>
                                    </p:anim>
                                    <p:anim calcmode="lin" valueType="num">
                                      <p:cBhvr>
                                        <p:cTn id="15" dur="4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anim calcmode="lin" valueType="num">
                                      <p:cBhvr>
                                        <p:cTn id="20" dur="400" fill="hold"/>
                                        <p:tgtEl>
                                          <p:spTgt spid="7"/>
                                        </p:tgtEl>
                                        <p:attrNameLst>
                                          <p:attrName>ppt_x</p:attrName>
                                        </p:attrNameLst>
                                      </p:cBhvr>
                                      <p:tavLst>
                                        <p:tav tm="0">
                                          <p:val>
                                            <p:strVal val="#ppt_x"/>
                                          </p:val>
                                        </p:tav>
                                        <p:tav tm="100000">
                                          <p:val>
                                            <p:strVal val="#ppt_x"/>
                                          </p:val>
                                        </p:tav>
                                      </p:tavLst>
                                    </p:anim>
                                    <p:anim calcmode="lin" valueType="num">
                                      <p:cBhvr>
                                        <p:cTn id="21" dur="4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400"/>
                                        <p:tgtEl>
                                          <p:spTgt spid="5"/>
                                        </p:tgtEl>
                                      </p:cBhvr>
                                    </p:animEffect>
                                    <p:anim calcmode="lin" valueType="num">
                                      <p:cBhvr>
                                        <p:cTn id="26" dur="400" fill="hold"/>
                                        <p:tgtEl>
                                          <p:spTgt spid="5"/>
                                        </p:tgtEl>
                                        <p:attrNameLst>
                                          <p:attrName>ppt_x</p:attrName>
                                        </p:attrNameLst>
                                      </p:cBhvr>
                                      <p:tavLst>
                                        <p:tav tm="0">
                                          <p:val>
                                            <p:strVal val="#ppt_x"/>
                                          </p:val>
                                        </p:tav>
                                        <p:tav tm="100000">
                                          <p:val>
                                            <p:strVal val="#ppt_x"/>
                                          </p:val>
                                        </p:tav>
                                      </p:tavLst>
                                    </p:anim>
                                    <p:anim calcmode="lin" valueType="num">
                                      <p:cBhvr>
                                        <p:cTn id="27" dur="4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3000"/>
            <a:lum/>
          </a:blip>
          <a:srcRect/>
          <a:stretch>
            <a:fillRect l="-20000" r="-20000"/>
          </a:stretch>
        </a:blip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AF47317F-C87A-4D9C-A72E-89C67FDA2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 name="Rectangle 9">
            <a:extLst>
              <a:ext uri="{FF2B5EF4-FFF2-40B4-BE49-F238E27FC236}">
                <a16:creationId xmlns:a16="http://schemas.microsoft.com/office/drawing/2014/main" id="{EA343C5F-7AA1-409B-BD18-44E928CE3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031846"/>
            <a:ext cx="7223760" cy="1116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1">
            <a:extLst>
              <a:ext uri="{FF2B5EF4-FFF2-40B4-BE49-F238E27FC236}">
                <a16:creationId xmlns:a16="http://schemas.microsoft.com/office/drawing/2014/main" id="{93FF31F9-8C96-4D43-9B36-20F6B6FE6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7694" y="0"/>
            <a:ext cx="430430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3">
            <a:extLst>
              <a:ext uri="{FF2B5EF4-FFF2-40B4-BE49-F238E27FC236}">
                <a16:creationId xmlns:a16="http://schemas.microsoft.com/office/drawing/2014/main" id="{3D252CC1-04C4-47A3-AFEA-5022A689C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640" y="5031846"/>
            <a:ext cx="3546077"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F3E0B25-DC28-6A41-9D19-3B2CEC4ED74B}"/>
              </a:ext>
            </a:extLst>
          </p:cNvPr>
          <p:cNvSpPr>
            <a:spLocks noGrp="1"/>
          </p:cNvSpPr>
          <p:nvPr>
            <p:ph type="ctrTitle"/>
          </p:nvPr>
        </p:nvSpPr>
        <p:spPr>
          <a:xfrm>
            <a:off x="461283" y="2997306"/>
            <a:ext cx="7426411" cy="3464454"/>
          </a:xfrm>
          <a:solidFill>
            <a:schemeClr val="bg1">
              <a:lumMod val="95000"/>
              <a:alpha val="71000"/>
            </a:schemeClr>
          </a:solidFill>
        </p:spPr>
        <p:txBody>
          <a:bodyPr anchor="t">
            <a:normAutofit/>
          </a:bodyPr>
          <a:lstStyle/>
          <a:p>
            <a:r>
              <a:rPr lang="en-US" sz="6000" cap="none" dirty="0">
                <a:solidFill>
                  <a:schemeClr val="tx2"/>
                </a:solidFill>
              </a:rPr>
              <a:t>International Measles Cases by Year</a:t>
            </a:r>
          </a:p>
        </p:txBody>
      </p:sp>
    </p:spTree>
    <p:extLst>
      <p:ext uri="{BB962C8B-B14F-4D97-AF65-F5344CB8AC3E}">
        <p14:creationId xmlns:p14="http://schemas.microsoft.com/office/powerpoint/2010/main" val="1449764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4008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fontScale="90000"/>
          </a:bodyPr>
          <a:lstStyle/>
          <a:p>
            <a:pPr algn="ctr"/>
            <a:r>
              <a:rPr lang="en-US" cap="none" dirty="0">
                <a:solidFill>
                  <a:srgbClr val="FFFFFF"/>
                </a:solidFill>
              </a:rPr>
              <a:t>How many cases of measles have occurred annually?</a:t>
            </a:r>
          </a:p>
        </p:txBody>
      </p:sp>
      <p:sp>
        <p:nvSpPr>
          <p:cNvPr id="13" name="Title 1">
            <a:extLst>
              <a:ext uri="{FF2B5EF4-FFF2-40B4-BE49-F238E27FC236}">
                <a16:creationId xmlns:a16="http://schemas.microsoft.com/office/drawing/2014/main" id="{710813A4-2D26-4C59-903B-13EB29FA0B76}"/>
              </a:ext>
            </a:extLst>
          </p:cNvPr>
          <p:cNvSpPr txBox="1">
            <a:spLocks/>
          </p:cNvSpPr>
          <p:nvPr/>
        </p:nvSpPr>
        <p:spPr>
          <a:xfrm>
            <a:off x="-3895354" y="2074362"/>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lnSpcReduction="100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lgn="ctr"/>
            <a:r>
              <a:rPr lang="en-US" sz="2400" cap="none" dirty="0">
                <a:solidFill>
                  <a:srgbClr val="FFFFFF"/>
                </a:solidFill>
              </a:rPr>
              <a:t>Which countries are highest in measles cases?</a:t>
            </a:r>
            <a:endParaRPr kumimoji="0" lang="en-US" sz="2400" b="0" i="0" u="none" strike="noStrike" kern="1200" cap="none" spc="0" normalizeH="0" baseline="0" noProof="0" dirty="0">
              <a:ln>
                <a:noFill/>
              </a:ln>
              <a:solidFill>
                <a:srgbClr val="FFFFFF"/>
              </a:solidFill>
              <a:effectLst/>
              <a:uLnTx/>
              <a:uFillTx/>
              <a:latin typeface="Gill Sans MT" panose="020B0502020104020203"/>
              <a:ea typeface="+mj-ea"/>
              <a:cs typeface="+mj-cs"/>
            </a:endParaRPr>
          </a:p>
        </p:txBody>
      </p:sp>
      <p:pic>
        <p:nvPicPr>
          <p:cNvPr id="12" name="Picture 11">
            <a:extLst>
              <a:ext uri="{FF2B5EF4-FFF2-40B4-BE49-F238E27FC236}">
                <a16:creationId xmlns:a16="http://schemas.microsoft.com/office/drawing/2014/main" id="{2E2A5E78-54B0-48BF-9653-E0AFC66587E6}"/>
              </a:ext>
            </a:extLst>
          </p:cNvPr>
          <p:cNvPicPr>
            <a:picLocks noChangeAspect="1"/>
          </p:cNvPicPr>
          <p:nvPr/>
        </p:nvPicPr>
        <p:blipFill rotWithShape="1">
          <a:blip r:embed="rId5">
            <a:alphaModFix amt="80000"/>
          </a:blip>
          <a:srcRect l="1951"/>
          <a:stretch/>
        </p:blipFill>
        <p:spPr>
          <a:xfrm>
            <a:off x="4053840" y="1006094"/>
            <a:ext cx="7620000" cy="5181091"/>
          </a:xfrm>
          <a:prstGeom prst="rect">
            <a:avLst/>
          </a:prstGeom>
          <a:noFill/>
        </p:spPr>
      </p:pic>
    </p:spTree>
    <p:extLst>
      <p:ext uri="{BB962C8B-B14F-4D97-AF65-F5344CB8AC3E}">
        <p14:creationId xmlns:p14="http://schemas.microsoft.com/office/powerpoint/2010/main" val="2138284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7" name="Picture 6" descr="A picture containing fruit, indoor&#10;&#10;Description automatically generated">
            <a:extLst>
              <a:ext uri="{FF2B5EF4-FFF2-40B4-BE49-F238E27FC236}">
                <a16:creationId xmlns:a16="http://schemas.microsoft.com/office/drawing/2014/main" id="{3E4E6584-1C3B-405C-94BC-7F9C9BC99F12}"/>
              </a:ext>
            </a:extLst>
          </p:cNvPr>
          <p:cNvPicPr>
            <a:picLocks noChangeAspect="1"/>
          </p:cNvPicPr>
          <p:nvPr/>
        </p:nvPicPr>
        <p:blipFill>
          <a:blip r:embed="rId3">
            <a:alphaModFix amt="45000"/>
          </a:blip>
          <a:stretch>
            <a:fillRect/>
          </a:stretch>
        </p:blipFill>
        <p:spPr>
          <a:xfrm>
            <a:off x="-61474" y="-55629"/>
            <a:ext cx="12314945" cy="6969257"/>
          </a:xfrm>
          <a:prstGeom prst="rect">
            <a:avLst/>
          </a:prstGeom>
        </p:spPr>
      </p:pic>
      <p:sp>
        <p:nvSpPr>
          <p:cNvPr id="2" name="Title 1">
            <a:extLst>
              <a:ext uri="{FF2B5EF4-FFF2-40B4-BE49-F238E27FC236}">
                <a16:creationId xmlns:a16="http://schemas.microsoft.com/office/drawing/2014/main" id="{085B05EE-FF3C-43E6-8852-27A3F8583BF1}"/>
              </a:ext>
            </a:extLst>
          </p:cNvPr>
          <p:cNvSpPr>
            <a:spLocks noGrp="1"/>
          </p:cNvSpPr>
          <p:nvPr>
            <p:ph type="title"/>
          </p:nvPr>
        </p:nvSpPr>
        <p:spPr>
          <a:xfrm>
            <a:off x="746228" y="761037"/>
            <a:ext cx="3054091" cy="5428526"/>
          </a:xfrm>
        </p:spPr>
        <p:txBody>
          <a:bodyPr vert="vert270" anchor="ctr">
            <a:normAutofit/>
          </a:bodyPr>
          <a:lstStyle/>
          <a:p>
            <a:r>
              <a:rPr lang="en-US" sz="5400" b="1" dirty="0">
                <a:solidFill>
                  <a:schemeClr val="bg1">
                    <a:lumMod val="85000"/>
                    <a:lumOff val="15000"/>
                  </a:schemeClr>
                </a:solidFill>
              </a:rPr>
              <a:t>BACKGROUND</a:t>
            </a:r>
          </a:p>
        </p:txBody>
      </p:sp>
      <p:sp>
        <p:nvSpPr>
          <p:cNvPr id="12"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45FF878F-AC29-4E02-8602-4214CA3E7E32}"/>
              </a:ext>
            </a:extLst>
          </p:cNvPr>
          <p:cNvGraphicFramePr>
            <a:graphicFrameLocks noGrp="1"/>
          </p:cNvGraphicFramePr>
          <p:nvPr>
            <p:ph idx="1"/>
          </p:nvPr>
        </p:nvGraphicFramePr>
        <p:xfrm>
          <a:off x="4433104" y="1207783"/>
          <a:ext cx="7177704" cy="47091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42938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4008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fontScale="90000"/>
          </a:bodyPr>
          <a:lstStyle/>
          <a:p>
            <a:pPr algn="ctr"/>
            <a:r>
              <a:rPr lang="en-US" cap="none" dirty="0">
                <a:solidFill>
                  <a:srgbClr val="FFFFFF"/>
                </a:solidFill>
              </a:rPr>
              <a:t>Which countries have the most cases of measles?</a:t>
            </a:r>
          </a:p>
        </p:txBody>
      </p:sp>
      <p:pic>
        <p:nvPicPr>
          <p:cNvPr id="4" name="Picture 3">
            <a:extLst>
              <a:ext uri="{FF2B5EF4-FFF2-40B4-BE49-F238E27FC236}">
                <a16:creationId xmlns:a16="http://schemas.microsoft.com/office/drawing/2014/main" id="{281863F3-B12D-46F7-A641-003D95C7F2D3}"/>
              </a:ext>
            </a:extLst>
          </p:cNvPr>
          <p:cNvPicPr>
            <a:picLocks noChangeAspect="1"/>
          </p:cNvPicPr>
          <p:nvPr/>
        </p:nvPicPr>
        <p:blipFill rotWithShape="1">
          <a:blip r:embed="rId5">
            <a:alphaModFix amt="80000"/>
          </a:blip>
          <a:srcRect l="1559"/>
          <a:stretch/>
        </p:blipFill>
        <p:spPr>
          <a:xfrm>
            <a:off x="4023360" y="1006094"/>
            <a:ext cx="7650479" cy="5181091"/>
          </a:xfrm>
          <a:prstGeom prst="rect">
            <a:avLst/>
          </a:prstGeom>
          <a:noFill/>
        </p:spPr>
      </p:pic>
    </p:spTree>
    <p:extLst>
      <p:ext uri="{BB962C8B-B14F-4D97-AF65-F5344CB8AC3E}">
        <p14:creationId xmlns:p14="http://schemas.microsoft.com/office/powerpoint/2010/main" val="1814351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7000"/>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4008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a:bodyPr>
          <a:lstStyle/>
          <a:p>
            <a:pPr algn="ctr"/>
            <a:r>
              <a:rPr lang="en-US" cap="none" dirty="0">
                <a:solidFill>
                  <a:srgbClr val="FFFFFF"/>
                </a:solidFill>
              </a:rPr>
              <a:t>Ranking of India’s Annual Cases</a:t>
            </a:r>
          </a:p>
        </p:txBody>
      </p:sp>
      <p:pic>
        <p:nvPicPr>
          <p:cNvPr id="3" name="Picture 2">
            <a:extLst>
              <a:ext uri="{FF2B5EF4-FFF2-40B4-BE49-F238E27FC236}">
                <a16:creationId xmlns:a16="http://schemas.microsoft.com/office/drawing/2014/main" id="{50FF3C2C-F269-4472-9A44-CA3F7CC5CB6E}"/>
              </a:ext>
            </a:extLst>
          </p:cNvPr>
          <p:cNvPicPr>
            <a:picLocks noChangeAspect="1"/>
          </p:cNvPicPr>
          <p:nvPr/>
        </p:nvPicPr>
        <p:blipFill rotWithShape="1">
          <a:blip r:embed="rId5">
            <a:alphaModFix amt="80000"/>
          </a:blip>
          <a:srcRect l="1559"/>
          <a:stretch/>
        </p:blipFill>
        <p:spPr>
          <a:xfrm>
            <a:off x="4023360" y="1097534"/>
            <a:ext cx="7650479" cy="5181091"/>
          </a:xfrm>
          <a:prstGeom prst="rect">
            <a:avLst/>
          </a:prstGeom>
          <a:noFill/>
        </p:spPr>
      </p:pic>
    </p:spTree>
    <p:extLst>
      <p:ext uri="{BB962C8B-B14F-4D97-AF65-F5344CB8AC3E}">
        <p14:creationId xmlns:p14="http://schemas.microsoft.com/office/powerpoint/2010/main" val="2255057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picture containing fruit, indoor&#10;&#10;Description automatically generated">
            <a:extLst>
              <a:ext uri="{FF2B5EF4-FFF2-40B4-BE49-F238E27FC236}">
                <a16:creationId xmlns:a16="http://schemas.microsoft.com/office/drawing/2014/main" id="{F43FBD00-BBCB-47CF-A91F-137C1EEA26C1}"/>
              </a:ext>
            </a:extLst>
          </p:cNvPr>
          <p:cNvPicPr>
            <a:picLocks noChangeAspect="1"/>
          </p:cNvPicPr>
          <p:nvPr/>
        </p:nvPicPr>
        <p:blipFill>
          <a:blip r:embed="rId3">
            <a:alphaModFix amt="45000"/>
          </a:blip>
          <a:stretch>
            <a:fillRect/>
          </a:stretch>
        </p:blipFill>
        <p:spPr>
          <a:xfrm>
            <a:off x="-61474" y="-55629"/>
            <a:ext cx="12314945" cy="6969257"/>
          </a:xfrm>
          <a:prstGeom prst="rect">
            <a:avLst/>
          </a:prstGeom>
        </p:spPr>
      </p:pic>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585882" y="2280356"/>
            <a:ext cx="5244874" cy="3388924"/>
          </a:xfrm>
          <a:prstGeom prst="ellipse">
            <a:avLst/>
          </a:prstGeom>
        </p:spPr>
        <p:txBody>
          <a:bodyPr vert="horz" lIns="91440" tIns="45720" rIns="91440" bIns="45720" rtlCol="0" anchor="t">
            <a:noAutofit/>
          </a:bodyPr>
          <a:lstStyle/>
          <a:p>
            <a:r>
              <a:rPr lang="en-US" sz="4800" b="1" dirty="0">
                <a:solidFill>
                  <a:srgbClr val="000000"/>
                </a:solidFill>
                <a:latin typeface="Gill Sans MT" panose="020B0502020104020203" pitchFamily="34" charset="0"/>
              </a:rPr>
              <a:t>Code Snippets</a:t>
            </a:r>
          </a:p>
        </p:txBody>
      </p:sp>
      <p:sp>
        <p:nvSpPr>
          <p:cNvPr id="24"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5">
            <a:alphaModFix/>
          </a:blip>
          <a:srcRect l="1106" r="40888"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1301914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fruit, indoor&#10;&#10;Description automatically generated">
            <a:extLst>
              <a:ext uri="{FF2B5EF4-FFF2-40B4-BE49-F238E27FC236}">
                <a16:creationId xmlns:a16="http://schemas.microsoft.com/office/drawing/2014/main" id="{AB0FB833-D3BA-48B5-8EA8-D1F7B45D8C56}"/>
              </a:ext>
            </a:extLst>
          </p:cNvPr>
          <p:cNvPicPr>
            <a:picLocks noChangeAspect="1"/>
          </p:cNvPicPr>
          <p:nvPr/>
        </p:nvPicPr>
        <p:blipFill>
          <a:blip r:embed="rId3">
            <a:alphaModFix amt="45000"/>
          </a:blip>
          <a:stretch>
            <a:fillRect/>
          </a:stretch>
        </p:blipFill>
        <p:spPr>
          <a:xfrm>
            <a:off x="-61474" y="-55629"/>
            <a:ext cx="12314945" cy="6969257"/>
          </a:xfrm>
          <a:prstGeom prst="rect">
            <a:avLst/>
          </a:prstGeom>
        </p:spPr>
      </p:pic>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4">
            <a:alphaModFix amt="54000"/>
          </a:blip>
          <a:srcRect t="5866" b="9865"/>
          <a:stretch/>
        </p:blipFill>
        <p:spPr>
          <a:xfrm>
            <a:off x="20" y="10"/>
            <a:ext cx="12191980" cy="6857990"/>
          </a:xfrm>
          <a:prstGeom prst="rect">
            <a:avLst/>
          </a:prstGeom>
        </p:spPr>
      </p:pic>
      <p:sp>
        <p:nvSpPr>
          <p:cNvPr id="2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8136321" y="4966190"/>
            <a:ext cx="3852041" cy="1834056"/>
          </a:xfrm>
          <a:prstGeom prst="ellipse">
            <a:avLst/>
          </a:prstGeom>
        </p:spPr>
        <p:txBody>
          <a:bodyPr vert="horz" lIns="91440" tIns="45720" rIns="91440" bIns="45720" rtlCol="0" anchor="b">
            <a:normAutofit/>
          </a:bodyPr>
          <a:lstStyle/>
          <a:p>
            <a:pPr algn="ctr"/>
            <a:r>
              <a:rPr lang="en-US" sz="4000" b="1" dirty="0">
                <a:latin typeface="+mn-lt"/>
              </a:rPr>
              <a:t>Data Cleaning</a:t>
            </a:r>
          </a:p>
        </p:txBody>
      </p:sp>
      <p:cxnSp>
        <p:nvCxnSpPr>
          <p:cNvPr id="22" name="Straight Connector 2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395636-1242-3146-B110-B7A9F202E6FF}"/>
              </a:ext>
            </a:extLst>
          </p:cNvPr>
          <p:cNvSpPr txBox="1"/>
          <p:nvPr/>
        </p:nvSpPr>
        <p:spPr>
          <a:xfrm>
            <a:off x="5744279" y="1219307"/>
            <a:ext cx="4671472"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FFC000"/>
                </a:solidFill>
                <a:effectLst/>
                <a:uLnTx/>
                <a:uFillTx/>
                <a:latin typeface="Calibri" panose="020F0502020204030204"/>
                <a:ea typeface="+mn-ea"/>
                <a:cs typeface="Consolas" panose="020B0609020204030204" pitchFamily="49" charset="0"/>
              </a:rPr>
              <a:t>1,049 &gt;&gt;&gt; 1049 </a:t>
            </a:r>
          </a:p>
        </p:txBody>
      </p:sp>
      <p:pic>
        <p:nvPicPr>
          <p:cNvPr id="6" name="Picture 5">
            <a:extLst>
              <a:ext uri="{FF2B5EF4-FFF2-40B4-BE49-F238E27FC236}">
                <a16:creationId xmlns:a16="http://schemas.microsoft.com/office/drawing/2014/main" id="{C5F28E8A-90AA-5C42-BA1F-339685CEA395}"/>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3000"/>
                    </a14:imgEffect>
                  </a14:imgLayer>
                </a14:imgProps>
              </a:ext>
            </a:extLst>
          </a:blip>
          <a:srcRect r="39993"/>
          <a:stretch/>
        </p:blipFill>
        <p:spPr>
          <a:xfrm>
            <a:off x="138022" y="109484"/>
            <a:ext cx="11965719" cy="2219647"/>
          </a:xfrm>
          <a:prstGeom prst="rect">
            <a:avLst/>
          </a:prstGeom>
          <a:solidFill>
            <a:schemeClr val="bg1"/>
          </a:solidFill>
          <a:effectLst>
            <a:softEdge rad="228600"/>
          </a:effectLst>
        </p:spPr>
      </p:pic>
      <p:pic>
        <p:nvPicPr>
          <p:cNvPr id="7" name="Picture 6">
            <a:extLst>
              <a:ext uri="{FF2B5EF4-FFF2-40B4-BE49-F238E27FC236}">
                <a16:creationId xmlns:a16="http://schemas.microsoft.com/office/drawing/2014/main" id="{7FB1DA1B-82BD-3949-8671-8827D85B3465}"/>
              </a:ext>
            </a:extLst>
          </p:cNvPr>
          <p:cNvPicPr>
            <a:picLocks noChangeAspect="1"/>
          </p:cNvPicPr>
          <p:nvPr/>
        </p:nvPicPr>
        <p:blipFill>
          <a:blip r:embed="rId7"/>
          <a:stretch>
            <a:fillRect/>
          </a:stretch>
        </p:blipFill>
        <p:spPr>
          <a:xfrm>
            <a:off x="218642" y="2914649"/>
            <a:ext cx="11655420" cy="1479763"/>
          </a:xfrm>
          <a:prstGeom prst="rect">
            <a:avLst/>
          </a:prstGeom>
          <a:effectLst>
            <a:softEdge rad="127000"/>
          </a:effectLst>
        </p:spPr>
      </p:pic>
      <p:sp>
        <p:nvSpPr>
          <p:cNvPr id="9" name="TextBox 8">
            <a:extLst>
              <a:ext uri="{FF2B5EF4-FFF2-40B4-BE49-F238E27FC236}">
                <a16:creationId xmlns:a16="http://schemas.microsoft.com/office/drawing/2014/main" id="{19DC1C34-22F9-B247-BBA4-50747DCC5D0A}"/>
              </a:ext>
            </a:extLst>
          </p:cNvPr>
          <p:cNvSpPr txBox="1"/>
          <p:nvPr/>
        </p:nvSpPr>
        <p:spPr>
          <a:xfrm>
            <a:off x="308765" y="4979930"/>
            <a:ext cx="3435556" cy="10156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chemeClr val="accent4"/>
                </a:solidFill>
                <a:effectLst/>
                <a:uLnTx/>
                <a:uFillTx/>
                <a:latin typeface="Calibri" panose="020F0502020204030204"/>
                <a:ea typeface="+mn-ea"/>
                <a:cs typeface="Al Bayan Plain" pitchFamily="2" charset="-78"/>
              </a:rPr>
              <a:t>NaN</a:t>
            </a:r>
            <a:r>
              <a:rPr kumimoji="0" lang="en-US" sz="6000" b="0" i="0" u="none" strike="noStrike" kern="1200" cap="none" spc="0" normalizeH="0" baseline="0" noProof="0" dirty="0">
                <a:ln>
                  <a:noFill/>
                </a:ln>
                <a:solidFill>
                  <a:schemeClr val="accent4"/>
                </a:solidFill>
                <a:effectLst/>
                <a:uLnTx/>
                <a:uFillTx/>
                <a:latin typeface="Calibri" panose="020F0502020204030204"/>
                <a:ea typeface="+mn-ea"/>
                <a:cs typeface="Al Bayan Plain" pitchFamily="2" charset="-78"/>
              </a:rPr>
              <a:t> &gt;&gt;&gt; 0</a:t>
            </a:r>
          </a:p>
        </p:txBody>
      </p:sp>
    </p:spTree>
    <p:extLst>
      <p:ext uri="{BB962C8B-B14F-4D97-AF65-F5344CB8AC3E}">
        <p14:creationId xmlns:p14="http://schemas.microsoft.com/office/powerpoint/2010/main" val="302353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fruit, indoor&#10;&#10;Description automatically generated">
            <a:extLst>
              <a:ext uri="{FF2B5EF4-FFF2-40B4-BE49-F238E27FC236}">
                <a16:creationId xmlns:a16="http://schemas.microsoft.com/office/drawing/2014/main" id="{A987AB17-7D65-4A3A-98B9-B00C0CBD7C58}"/>
              </a:ext>
            </a:extLst>
          </p:cNvPr>
          <p:cNvPicPr>
            <a:picLocks noChangeAspect="1"/>
          </p:cNvPicPr>
          <p:nvPr/>
        </p:nvPicPr>
        <p:blipFill>
          <a:blip r:embed="rId3">
            <a:alphaModFix amt="45000"/>
          </a:blip>
          <a:stretch>
            <a:fillRect/>
          </a:stretch>
        </p:blipFill>
        <p:spPr>
          <a:xfrm>
            <a:off x="-61474" y="-55629"/>
            <a:ext cx="12314945" cy="6969257"/>
          </a:xfrm>
          <a:prstGeom prst="rect">
            <a:avLst/>
          </a:prstGeom>
        </p:spPr>
      </p:pic>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4">
            <a:alphaModFix amt="43000"/>
          </a:blip>
          <a:srcRect t="5866" b="9865"/>
          <a:stretch/>
        </p:blipFill>
        <p:spPr>
          <a:xfrm>
            <a:off x="20" y="10"/>
            <a:ext cx="12191980" cy="6857990"/>
          </a:xfrm>
          <a:prstGeom prst="rect">
            <a:avLst/>
          </a:prstGeom>
        </p:spPr>
      </p:pic>
      <p:sp>
        <p:nvSpPr>
          <p:cNvPr id="2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black"/>
              </a:buClr>
              <a:buSzPct val="100000"/>
              <a:buFont typeface="Arial"/>
              <a:buNone/>
              <a:tabLst/>
              <a:defRPr/>
            </a:pPr>
            <a:endParaRPr kumimoji="0" lang="en-US" sz="1600" b="0" i="0" u="none" strike="noStrike" kern="1200" cap="all"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8081069" y="4974023"/>
            <a:ext cx="3852041" cy="1834056"/>
          </a:xfrm>
          <a:prstGeom prst="ellipse">
            <a:avLst/>
          </a:prstGeom>
        </p:spPr>
        <p:txBody>
          <a:bodyPr vert="horz" lIns="91440" tIns="45720" rIns="91440" bIns="45720" rtlCol="0" anchor="b">
            <a:normAutofit/>
          </a:bodyPr>
          <a:lstStyle/>
          <a:p>
            <a:pPr algn="ctr"/>
            <a:r>
              <a:rPr lang="en-US" sz="4000" b="1" dirty="0">
                <a:latin typeface="+mn-lt"/>
              </a:rPr>
              <a:t>Data Frame Formatting</a:t>
            </a:r>
          </a:p>
        </p:txBody>
      </p:sp>
      <p:cxnSp>
        <p:nvCxnSpPr>
          <p:cNvPr id="22" name="Straight Connector 2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5BDFBA0-E148-0244-9AB5-24285B61B0BA}"/>
              </a:ext>
            </a:extLst>
          </p:cNvPr>
          <p:cNvPicPr>
            <a:picLocks noChangeAspect="1"/>
          </p:cNvPicPr>
          <p:nvPr/>
        </p:nvPicPr>
        <p:blipFill rotWithShape="1">
          <a:blip r:embed="rId5"/>
          <a:srcRect r="22242"/>
          <a:stretch/>
        </p:blipFill>
        <p:spPr>
          <a:xfrm>
            <a:off x="172529" y="177174"/>
            <a:ext cx="9307802" cy="5301205"/>
          </a:xfrm>
          <a:prstGeom prst="rect">
            <a:avLst/>
          </a:prstGeom>
          <a:effectLst>
            <a:softEdge rad="127000"/>
          </a:effectLst>
        </p:spPr>
      </p:pic>
    </p:spTree>
    <p:extLst>
      <p:ext uri="{BB962C8B-B14F-4D97-AF65-F5344CB8AC3E}">
        <p14:creationId xmlns:p14="http://schemas.microsoft.com/office/powerpoint/2010/main" val="18861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3FBD00-BBCB-47CF-A91F-137C1EEA26C1}"/>
              </a:ext>
            </a:extLst>
          </p:cNvPr>
          <p:cNvPicPr>
            <a:picLocks noChangeAspect="1"/>
          </p:cNvPicPr>
          <p:nvPr/>
        </p:nvPicPr>
        <p:blipFill>
          <a:blip r:embed="rId3">
            <a:alphaModFix amt="39000"/>
          </a:blip>
          <a:srcRect/>
          <a:stretch/>
        </p:blipFill>
        <p:spPr>
          <a:xfrm>
            <a:off x="1" y="-723967"/>
            <a:ext cx="12191999" cy="8381853"/>
          </a:xfrm>
          <a:prstGeom prst="rect">
            <a:avLst/>
          </a:prstGeom>
        </p:spPr>
      </p:pic>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585882" y="2280356"/>
            <a:ext cx="5244874" cy="3388924"/>
          </a:xfrm>
          <a:prstGeom prst="ellipse">
            <a:avLst/>
          </a:prstGeom>
        </p:spPr>
        <p:txBody>
          <a:bodyPr vert="horz" lIns="91440" tIns="45720" rIns="91440" bIns="45720" rtlCol="0" anchor="t">
            <a:noAutofit/>
          </a:bodyPr>
          <a:lstStyle/>
          <a:p>
            <a:r>
              <a:rPr lang="en-US" sz="4800" b="1" dirty="0">
                <a:solidFill>
                  <a:srgbClr val="000000"/>
                </a:solidFill>
                <a:latin typeface="Gill Sans MT" panose="020B0502020104020203" pitchFamily="34" charset="0"/>
              </a:rPr>
              <a:t>Code Snippets</a:t>
            </a:r>
          </a:p>
        </p:txBody>
      </p:sp>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4">
            <a:alphaModFix/>
          </a:blip>
          <a:srcRect l="1106" r="40888"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1269838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3FBD00-BBCB-47CF-A91F-137C1EEA26C1}"/>
              </a:ext>
            </a:extLst>
          </p:cNvPr>
          <p:cNvPicPr>
            <a:picLocks noChangeAspect="1"/>
          </p:cNvPicPr>
          <p:nvPr/>
        </p:nvPicPr>
        <p:blipFill>
          <a:blip r:embed="rId3">
            <a:alphaModFix amt="39000"/>
          </a:blip>
          <a:srcRect/>
          <a:stretch/>
        </p:blipFill>
        <p:spPr>
          <a:xfrm>
            <a:off x="1" y="-723967"/>
            <a:ext cx="12191999" cy="8381853"/>
          </a:xfrm>
          <a:prstGeom prst="rect">
            <a:avLst/>
          </a:prstGeom>
        </p:spPr>
      </p:pic>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4">
            <a:alphaModFix/>
          </a:blip>
          <a:srcRect l="1106" r="40888"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4" name="Picture 3" descr="A screenshot of a social media post&#10;&#10;Description automatically generated">
            <a:extLst>
              <a:ext uri="{FF2B5EF4-FFF2-40B4-BE49-F238E27FC236}">
                <a16:creationId xmlns:a16="http://schemas.microsoft.com/office/drawing/2014/main" id="{EF73DCBB-C3DC-49D0-B702-5223EAA74EDE}"/>
              </a:ext>
            </a:extLst>
          </p:cNvPr>
          <p:cNvPicPr>
            <a:picLocks noChangeAspect="1"/>
          </p:cNvPicPr>
          <p:nvPr/>
        </p:nvPicPr>
        <p:blipFill>
          <a:blip r:embed="rId5"/>
          <a:stretch>
            <a:fillRect/>
          </a:stretch>
        </p:blipFill>
        <p:spPr>
          <a:xfrm>
            <a:off x="365421" y="546167"/>
            <a:ext cx="10590337" cy="2778222"/>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4FE330D9-8DDE-4C34-89FD-AE344FD1E3F2}"/>
              </a:ext>
            </a:extLst>
          </p:cNvPr>
          <p:cNvPicPr>
            <a:picLocks noChangeAspect="1"/>
          </p:cNvPicPr>
          <p:nvPr/>
        </p:nvPicPr>
        <p:blipFill>
          <a:blip r:embed="rId6"/>
          <a:stretch>
            <a:fillRect/>
          </a:stretch>
        </p:blipFill>
        <p:spPr>
          <a:xfrm>
            <a:off x="2191501" y="3991424"/>
            <a:ext cx="9403633" cy="2454178"/>
          </a:xfrm>
          <a:prstGeom prst="rect">
            <a:avLst/>
          </a:prstGeom>
        </p:spPr>
      </p:pic>
    </p:spTree>
    <p:extLst>
      <p:ext uri="{BB962C8B-B14F-4D97-AF65-F5344CB8AC3E}">
        <p14:creationId xmlns:p14="http://schemas.microsoft.com/office/powerpoint/2010/main" val="128612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3FBD00-BBCB-47CF-A91F-137C1EEA26C1}"/>
              </a:ext>
            </a:extLst>
          </p:cNvPr>
          <p:cNvPicPr>
            <a:picLocks noChangeAspect="1"/>
          </p:cNvPicPr>
          <p:nvPr/>
        </p:nvPicPr>
        <p:blipFill>
          <a:blip r:embed="rId3">
            <a:alphaModFix amt="36000"/>
          </a:blip>
          <a:srcRect/>
          <a:stretch/>
        </p:blipFill>
        <p:spPr>
          <a:xfrm>
            <a:off x="-61474" y="191928"/>
            <a:ext cx="12314945" cy="6474142"/>
          </a:xfrm>
          <a:prstGeom prst="rect">
            <a:avLst/>
          </a:prstGeom>
        </p:spPr>
      </p:pic>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585882" y="2280356"/>
            <a:ext cx="5244874" cy="3388924"/>
          </a:xfrm>
          <a:prstGeom prst="ellipse">
            <a:avLst/>
          </a:prstGeom>
        </p:spPr>
        <p:txBody>
          <a:bodyPr vert="horz" lIns="91440" tIns="45720" rIns="91440" bIns="45720" rtlCol="0" anchor="t">
            <a:noAutofit/>
          </a:bodyPr>
          <a:lstStyle/>
          <a:p>
            <a:r>
              <a:rPr lang="en-US" sz="4800" b="1" dirty="0">
                <a:solidFill>
                  <a:srgbClr val="000000"/>
                </a:solidFill>
                <a:latin typeface="Gill Sans MT" panose="020B0502020104020203" pitchFamily="34" charset="0"/>
              </a:rPr>
              <a:t>Code Snippets</a:t>
            </a:r>
          </a:p>
        </p:txBody>
      </p:sp>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4">
            <a:alphaModFix/>
          </a:blip>
          <a:srcRect l="1106" r="40888"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42669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3FBD00-BBCB-47CF-A91F-137C1EEA26C1}"/>
              </a:ext>
            </a:extLst>
          </p:cNvPr>
          <p:cNvPicPr>
            <a:picLocks noChangeAspect="1"/>
          </p:cNvPicPr>
          <p:nvPr/>
        </p:nvPicPr>
        <p:blipFill>
          <a:blip r:embed="rId3">
            <a:alphaModFix amt="36000"/>
          </a:blip>
          <a:srcRect/>
          <a:stretch/>
        </p:blipFill>
        <p:spPr>
          <a:xfrm>
            <a:off x="-61474" y="191928"/>
            <a:ext cx="12314945" cy="6474142"/>
          </a:xfrm>
          <a:prstGeom prst="rect">
            <a:avLst/>
          </a:prstGeom>
        </p:spPr>
      </p:pic>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4">
            <a:alphaModFix/>
          </a:blip>
          <a:srcRect l="1106" r="40888"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9" name="Picture 8" descr="A screenshot of a social media post&#10;&#10;Description automatically generated">
            <a:extLst>
              <a:ext uri="{FF2B5EF4-FFF2-40B4-BE49-F238E27FC236}">
                <a16:creationId xmlns:a16="http://schemas.microsoft.com/office/drawing/2014/main" id="{8886847A-975D-42CA-AEE4-46EF42CC99A0}"/>
              </a:ext>
            </a:extLst>
          </p:cNvPr>
          <p:cNvPicPr>
            <a:picLocks noChangeAspect="1"/>
          </p:cNvPicPr>
          <p:nvPr/>
        </p:nvPicPr>
        <p:blipFill>
          <a:blip r:embed="rId5"/>
          <a:stretch>
            <a:fillRect/>
          </a:stretch>
        </p:blipFill>
        <p:spPr>
          <a:xfrm>
            <a:off x="274320" y="436109"/>
            <a:ext cx="7648575" cy="3557174"/>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A264892E-0BFC-4E38-9B52-49E1EA013A52}"/>
              </a:ext>
            </a:extLst>
          </p:cNvPr>
          <p:cNvPicPr>
            <a:picLocks noChangeAspect="1"/>
          </p:cNvPicPr>
          <p:nvPr/>
        </p:nvPicPr>
        <p:blipFill>
          <a:blip r:embed="rId6"/>
          <a:stretch>
            <a:fillRect/>
          </a:stretch>
        </p:blipFill>
        <p:spPr>
          <a:xfrm>
            <a:off x="4852072" y="2541049"/>
            <a:ext cx="6813233" cy="3504191"/>
          </a:xfrm>
          <a:prstGeom prst="rect">
            <a:avLst/>
          </a:prstGeom>
        </p:spPr>
      </p:pic>
    </p:spTree>
    <p:extLst>
      <p:ext uri="{BB962C8B-B14F-4D97-AF65-F5344CB8AC3E}">
        <p14:creationId xmlns:p14="http://schemas.microsoft.com/office/powerpoint/2010/main" val="3335390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4000"/>
            <a:lum/>
          </a:blip>
          <a:srcRect/>
          <a:stretch>
            <a:fillRect l="-20000" r="-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585882" y="2280356"/>
            <a:ext cx="5244874" cy="3388924"/>
          </a:xfrm>
          <a:prstGeom prst="ellipse">
            <a:avLst/>
          </a:prstGeom>
        </p:spPr>
        <p:txBody>
          <a:bodyPr vert="horz" lIns="91440" tIns="45720" rIns="91440" bIns="45720" rtlCol="0" anchor="t">
            <a:noAutofit/>
          </a:bodyPr>
          <a:lstStyle/>
          <a:p>
            <a:r>
              <a:rPr lang="en-US" sz="4800" b="1" dirty="0">
                <a:solidFill>
                  <a:srgbClr val="000000"/>
                </a:solidFill>
                <a:latin typeface="Gill Sans MT" panose="020B0502020104020203" pitchFamily="34" charset="0"/>
              </a:rPr>
              <a:t>Code Snippets</a:t>
            </a:r>
          </a:p>
        </p:txBody>
      </p:sp>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5">
            <a:alphaModFix/>
          </a:blip>
          <a:srcRect l="1106" r="40888"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418335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05EE-FF3C-43E6-8852-27A3F8583BF1}"/>
              </a:ext>
            </a:extLst>
          </p:cNvPr>
          <p:cNvSpPr>
            <a:spLocks noGrp="1"/>
          </p:cNvSpPr>
          <p:nvPr>
            <p:ph type="title"/>
          </p:nvPr>
        </p:nvSpPr>
        <p:spPr>
          <a:xfrm>
            <a:off x="581192" y="250743"/>
            <a:ext cx="11029616" cy="1188720"/>
          </a:xfrm>
        </p:spPr>
        <p:txBody>
          <a:bodyPr>
            <a:normAutofit/>
          </a:bodyPr>
          <a:lstStyle/>
          <a:p>
            <a:r>
              <a:rPr lang="en-US" sz="4000" b="1" cap="none" dirty="0"/>
              <a:t>Historical Significance</a:t>
            </a:r>
          </a:p>
        </p:txBody>
      </p:sp>
      <p:sp>
        <p:nvSpPr>
          <p:cNvPr id="8" name="Content Placeholder 7">
            <a:extLst>
              <a:ext uri="{FF2B5EF4-FFF2-40B4-BE49-F238E27FC236}">
                <a16:creationId xmlns:a16="http://schemas.microsoft.com/office/drawing/2014/main" id="{932504BC-7612-4A25-90D6-8B6B2115B3D5}"/>
              </a:ext>
            </a:extLst>
          </p:cNvPr>
          <p:cNvSpPr>
            <a:spLocks noGrp="1"/>
          </p:cNvSpPr>
          <p:nvPr>
            <p:ph idx="1"/>
          </p:nvPr>
        </p:nvSpPr>
        <p:spPr>
          <a:xfrm>
            <a:off x="581192" y="1889451"/>
            <a:ext cx="11029615" cy="4303776"/>
          </a:xfrm>
        </p:spPr>
        <p:txBody>
          <a:bodyPr>
            <a:normAutofit fontScale="92500" lnSpcReduction="10000"/>
          </a:bodyPr>
          <a:lstStyle/>
          <a:p>
            <a:r>
              <a:rPr lang="en-US" sz="3600" b="1" dirty="0"/>
              <a:t>1757</a:t>
            </a:r>
            <a:r>
              <a:rPr lang="en-US" sz="3600" dirty="0"/>
              <a:t> – Cause of measles first recognized as an infectious agent in the blood by Scottish physician</a:t>
            </a:r>
          </a:p>
          <a:p>
            <a:r>
              <a:rPr lang="en-US" sz="3600" b="1" dirty="0"/>
              <a:t>1912</a:t>
            </a:r>
            <a:r>
              <a:rPr lang="en-US" sz="3600" dirty="0"/>
              <a:t> – U.S. healthcare providers required to report all diagnosed cases of measles</a:t>
            </a:r>
          </a:p>
          <a:p>
            <a:r>
              <a:rPr lang="en-US" sz="3600" b="1" dirty="0"/>
              <a:t>1963</a:t>
            </a:r>
            <a:r>
              <a:rPr lang="en-US" sz="3600" dirty="0"/>
              <a:t> – First licensed vaccine in U.S.; later improved in 1971</a:t>
            </a:r>
          </a:p>
          <a:p>
            <a:r>
              <a:rPr lang="en-US" sz="3600" b="1" dirty="0"/>
              <a:t>2000</a:t>
            </a:r>
            <a:r>
              <a:rPr lang="en-US" sz="3600" dirty="0"/>
              <a:t> – </a:t>
            </a:r>
            <a:r>
              <a:rPr lang="en-US" sz="3600" b="1" dirty="0"/>
              <a:t>Measles declared eliminated from the U.S.</a:t>
            </a:r>
          </a:p>
          <a:p>
            <a:r>
              <a:rPr lang="en-US" sz="3600" b="1" dirty="0"/>
              <a:t>2019 – Is the recent outbreak significant?</a:t>
            </a:r>
          </a:p>
        </p:txBody>
      </p:sp>
      <p:sp>
        <p:nvSpPr>
          <p:cNvPr id="6" name="Title 1">
            <a:extLst>
              <a:ext uri="{FF2B5EF4-FFF2-40B4-BE49-F238E27FC236}">
                <a16:creationId xmlns:a16="http://schemas.microsoft.com/office/drawing/2014/main" id="{DF1D792E-0CB1-46E8-9F23-43AC0FE169D5}"/>
              </a:ext>
            </a:extLst>
          </p:cNvPr>
          <p:cNvSpPr txBox="1">
            <a:spLocks/>
          </p:cNvSpPr>
          <p:nvPr/>
        </p:nvSpPr>
        <p:spPr>
          <a:xfrm>
            <a:off x="-448056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200" cap="none">
                <a:solidFill>
                  <a:srgbClr val="FFFFFF"/>
                </a:solidFill>
              </a:rPr>
              <a:t>Has there been an increase in the measles cases within the US?</a:t>
            </a:r>
            <a:endParaRPr lang="en-US" sz="2200" cap="none" dirty="0">
              <a:solidFill>
                <a:srgbClr val="FFFFFF"/>
              </a:solidFill>
            </a:endParaRPr>
          </a:p>
        </p:txBody>
      </p:sp>
    </p:spTree>
    <p:extLst>
      <p:ext uri="{BB962C8B-B14F-4D97-AF65-F5344CB8AC3E}">
        <p14:creationId xmlns:p14="http://schemas.microsoft.com/office/powerpoint/2010/main" val="3718894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1000"/>
                                        <p:tgtEl>
                                          <p:spTgt spid="8">
                                            <p:txEl>
                                              <p:pRg st="1" end="1"/>
                                            </p:txEl>
                                          </p:spTgt>
                                        </p:tgtEl>
                                      </p:cBhvr>
                                    </p:animEffect>
                                    <p:anim calcmode="lin" valueType="num">
                                      <p:cBhvr>
                                        <p:cTn id="14"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1000"/>
                                        <p:tgtEl>
                                          <p:spTgt spid="8">
                                            <p:txEl>
                                              <p:pRg st="2" end="2"/>
                                            </p:txEl>
                                          </p:spTgt>
                                        </p:tgtEl>
                                      </p:cBhvr>
                                    </p:animEffect>
                                    <p:anim calcmode="lin" valueType="num">
                                      <p:cBhvr>
                                        <p:cTn id="20"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1000"/>
                                        <p:tgtEl>
                                          <p:spTgt spid="8">
                                            <p:txEl>
                                              <p:pRg st="3" end="3"/>
                                            </p:txEl>
                                          </p:spTgt>
                                        </p:tgtEl>
                                      </p:cBhvr>
                                    </p:animEffect>
                                    <p:anim calcmode="lin" valueType="num">
                                      <p:cBhvr>
                                        <p:cTn id="2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900"/>
                                        <p:tgtEl>
                                          <p:spTgt spid="8">
                                            <p:txEl>
                                              <p:pRg st="4" end="4"/>
                                            </p:txEl>
                                          </p:spTgt>
                                        </p:tgtEl>
                                      </p:cBhvr>
                                    </p:animEffect>
                                    <p:anim calcmode="lin" valueType="num">
                                      <p:cBhvr>
                                        <p:cTn id="33" dur="9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9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7" presetClass="exit" presetSubtype="0" fill="hold" nodeType="withEffect">
                                  <p:stCondLst>
                                    <p:cond delay="0"/>
                                  </p:stCondLst>
                                  <p:childTnLst>
                                    <p:animEffect transition="out" filter="fade">
                                      <p:cBhvr>
                                        <p:cTn id="36" dur="400"/>
                                        <p:tgtEl>
                                          <p:spTgt spid="8">
                                            <p:txEl>
                                              <p:pRg st="0" end="0"/>
                                            </p:txEl>
                                          </p:spTgt>
                                        </p:tgtEl>
                                      </p:cBhvr>
                                    </p:animEffect>
                                    <p:anim calcmode="lin" valueType="num">
                                      <p:cBhvr>
                                        <p:cTn id="37" dur="400"/>
                                        <p:tgtEl>
                                          <p:spTgt spid="8">
                                            <p:txEl>
                                              <p:pRg st="0" end="0"/>
                                            </p:txEl>
                                          </p:spTgt>
                                        </p:tgtEl>
                                        <p:attrNameLst>
                                          <p:attrName>ppt_x</p:attrName>
                                        </p:attrNameLst>
                                      </p:cBhvr>
                                      <p:tavLst>
                                        <p:tav tm="0">
                                          <p:val>
                                            <p:strVal val="ppt_x"/>
                                          </p:val>
                                        </p:tav>
                                        <p:tav tm="100000">
                                          <p:val>
                                            <p:strVal val="ppt_x"/>
                                          </p:val>
                                        </p:tav>
                                      </p:tavLst>
                                    </p:anim>
                                    <p:anim calcmode="lin" valueType="num">
                                      <p:cBhvr>
                                        <p:cTn id="38" dur="400"/>
                                        <p:tgtEl>
                                          <p:spTgt spid="8">
                                            <p:txEl>
                                              <p:pRg st="0" end="0"/>
                                            </p:txEl>
                                          </p:spTgt>
                                        </p:tgtEl>
                                        <p:attrNameLst>
                                          <p:attrName>ppt_y</p:attrName>
                                        </p:attrNameLst>
                                      </p:cBhvr>
                                      <p:tavLst>
                                        <p:tav tm="0">
                                          <p:val>
                                            <p:strVal val="ppt_y"/>
                                          </p:val>
                                        </p:tav>
                                        <p:tav tm="100000">
                                          <p:val>
                                            <p:strVal val="ppt_y-.1"/>
                                          </p:val>
                                        </p:tav>
                                      </p:tavLst>
                                    </p:anim>
                                    <p:set>
                                      <p:cBhvr>
                                        <p:cTn id="39" dur="1" fill="hold">
                                          <p:stCondLst>
                                            <p:cond delay="399"/>
                                          </p:stCondLst>
                                        </p:cTn>
                                        <p:tgtEl>
                                          <p:spTgt spid="8">
                                            <p:txEl>
                                              <p:pRg st="0" end="0"/>
                                            </p:txEl>
                                          </p:spTgt>
                                        </p:tgtEl>
                                        <p:attrNameLst>
                                          <p:attrName>style.visibility</p:attrName>
                                        </p:attrNameLst>
                                      </p:cBhvr>
                                      <p:to>
                                        <p:strVal val="hidden"/>
                                      </p:to>
                                    </p:set>
                                  </p:childTnLst>
                                </p:cTn>
                              </p:par>
                              <p:par>
                                <p:cTn id="40" presetID="47" presetClass="exit" presetSubtype="0" fill="hold" nodeType="withEffect">
                                  <p:stCondLst>
                                    <p:cond delay="0"/>
                                  </p:stCondLst>
                                  <p:childTnLst>
                                    <p:animEffect transition="out" filter="fade">
                                      <p:cBhvr>
                                        <p:cTn id="41" dur="300"/>
                                        <p:tgtEl>
                                          <p:spTgt spid="8">
                                            <p:txEl>
                                              <p:pRg st="1" end="1"/>
                                            </p:txEl>
                                          </p:spTgt>
                                        </p:tgtEl>
                                      </p:cBhvr>
                                    </p:animEffect>
                                    <p:anim calcmode="lin" valueType="num">
                                      <p:cBhvr>
                                        <p:cTn id="42" dur="300"/>
                                        <p:tgtEl>
                                          <p:spTgt spid="8">
                                            <p:txEl>
                                              <p:pRg st="1" end="1"/>
                                            </p:txEl>
                                          </p:spTgt>
                                        </p:tgtEl>
                                        <p:attrNameLst>
                                          <p:attrName>ppt_x</p:attrName>
                                        </p:attrNameLst>
                                      </p:cBhvr>
                                      <p:tavLst>
                                        <p:tav tm="0">
                                          <p:val>
                                            <p:strVal val="ppt_x"/>
                                          </p:val>
                                        </p:tav>
                                        <p:tav tm="100000">
                                          <p:val>
                                            <p:strVal val="ppt_x"/>
                                          </p:val>
                                        </p:tav>
                                      </p:tavLst>
                                    </p:anim>
                                    <p:anim calcmode="lin" valueType="num">
                                      <p:cBhvr>
                                        <p:cTn id="43" dur="300"/>
                                        <p:tgtEl>
                                          <p:spTgt spid="8">
                                            <p:txEl>
                                              <p:pRg st="1" end="1"/>
                                            </p:txEl>
                                          </p:spTgt>
                                        </p:tgtEl>
                                        <p:attrNameLst>
                                          <p:attrName>ppt_y</p:attrName>
                                        </p:attrNameLst>
                                      </p:cBhvr>
                                      <p:tavLst>
                                        <p:tav tm="0">
                                          <p:val>
                                            <p:strVal val="ppt_y"/>
                                          </p:val>
                                        </p:tav>
                                        <p:tav tm="100000">
                                          <p:val>
                                            <p:strVal val="ppt_y-.1"/>
                                          </p:val>
                                        </p:tav>
                                      </p:tavLst>
                                    </p:anim>
                                    <p:set>
                                      <p:cBhvr>
                                        <p:cTn id="44" dur="1" fill="hold">
                                          <p:stCondLst>
                                            <p:cond delay="299"/>
                                          </p:stCondLst>
                                        </p:cTn>
                                        <p:tgtEl>
                                          <p:spTgt spid="8">
                                            <p:txEl>
                                              <p:pRg st="1" end="1"/>
                                            </p:txEl>
                                          </p:spTgt>
                                        </p:tgtEl>
                                        <p:attrNameLst>
                                          <p:attrName>style.visibility</p:attrName>
                                        </p:attrNameLst>
                                      </p:cBhvr>
                                      <p:to>
                                        <p:strVal val="hidden"/>
                                      </p:to>
                                    </p:set>
                                  </p:childTnLst>
                                </p:cTn>
                              </p:par>
                              <p:par>
                                <p:cTn id="45" presetID="47" presetClass="exit" presetSubtype="0" fill="hold" nodeType="withEffect">
                                  <p:stCondLst>
                                    <p:cond delay="0"/>
                                  </p:stCondLst>
                                  <p:childTnLst>
                                    <p:animEffect transition="out" filter="fade">
                                      <p:cBhvr>
                                        <p:cTn id="46" dur="300"/>
                                        <p:tgtEl>
                                          <p:spTgt spid="8">
                                            <p:txEl>
                                              <p:pRg st="2" end="2"/>
                                            </p:txEl>
                                          </p:spTgt>
                                        </p:tgtEl>
                                      </p:cBhvr>
                                    </p:animEffect>
                                    <p:anim calcmode="lin" valueType="num">
                                      <p:cBhvr>
                                        <p:cTn id="47" dur="300"/>
                                        <p:tgtEl>
                                          <p:spTgt spid="8">
                                            <p:txEl>
                                              <p:pRg st="2" end="2"/>
                                            </p:txEl>
                                          </p:spTgt>
                                        </p:tgtEl>
                                        <p:attrNameLst>
                                          <p:attrName>ppt_x</p:attrName>
                                        </p:attrNameLst>
                                      </p:cBhvr>
                                      <p:tavLst>
                                        <p:tav tm="0">
                                          <p:val>
                                            <p:strVal val="ppt_x"/>
                                          </p:val>
                                        </p:tav>
                                        <p:tav tm="100000">
                                          <p:val>
                                            <p:strVal val="ppt_x"/>
                                          </p:val>
                                        </p:tav>
                                      </p:tavLst>
                                    </p:anim>
                                    <p:anim calcmode="lin" valueType="num">
                                      <p:cBhvr>
                                        <p:cTn id="48" dur="300"/>
                                        <p:tgtEl>
                                          <p:spTgt spid="8">
                                            <p:txEl>
                                              <p:pRg st="2" end="2"/>
                                            </p:txEl>
                                          </p:spTgt>
                                        </p:tgtEl>
                                        <p:attrNameLst>
                                          <p:attrName>ppt_y</p:attrName>
                                        </p:attrNameLst>
                                      </p:cBhvr>
                                      <p:tavLst>
                                        <p:tav tm="0">
                                          <p:val>
                                            <p:strVal val="ppt_y"/>
                                          </p:val>
                                        </p:tav>
                                        <p:tav tm="100000">
                                          <p:val>
                                            <p:strVal val="ppt_y-.1"/>
                                          </p:val>
                                        </p:tav>
                                      </p:tavLst>
                                    </p:anim>
                                    <p:set>
                                      <p:cBhvr>
                                        <p:cTn id="49" dur="1" fill="hold">
                                          <p:stCondLst>
                                            <p:cond delay="299"/>
                                          </p:stCondLst>
                                        </p:cTn>
                                        <p:tgtEl>
                                          <p:spTgt spid="8">
                                            <p:txEl>
                                              <p:pRg st="2" end="2"/>
                                            </p:txEl>
                                          </p:spTgt>
                                        </p:tgtEl>
                                        <p:attrNameLst>
                                          <p:attrName>style.visibility</p:attrName>
                                        </p:attrNameLst>
                                      </p:cBhvr>
                                      <p:to>
                                        <p:strVal val="hidden"/>
                                      </p:to>
                                    </p:set>
                                  </p:childTnLst>
                                </p:cTn>
                              </p:par>
                              <p:par>
                                <p:cTn id="50" presetID="47" presetClass="exit" presetSubtype="0" fill="hold" nodeType="withEffect">
                                  <p:stCondLst>
                                    <p:cond delay="0"/>
                                  </p:stCondLst>
                                  <p:childTnLst>
                                    <p:animEffect transition="out" filter="fade">
                                      <p:cBhvr>
                                        <p:cTn id="51" dur="500"/>
                                        <p:tgtEl>
                                          <p:spTgt spid="8">
                                            <p:txEl>
                                              <p:pRg st="3" end="3"/>
                                            </p:txEl>
                                          </p:spTgt>
                                        </p:tgtEl>
                                      </p:cBhvr>
                                    </p:animEffect>
                                    <p:anim calcmode="lin" valueType="num">
                                      <p:cBhvr>
                                        <p:cTn id="52" dur="500"/>
                                        <p:tgtEl>
                                          <p:spTgt spid="8">
                                            <p:txEl>
                                              <p:pRg st="3" end="3"/>
                                            </p:txEl>
                                          </p:spTgt>
                                        </p:tgtEl>
                                        <p:attrNameLst>
                                          <p:attrName>ppt_x</p:attrName>
                                        </p:attrNameLst>
                                      </p:cBhvr>
                                      <p:tavLst>
                                        <p:tav tm="0">
                                          <p:val>
                                            <p:strVal val="ppt_x"/>
                                          </p:val>
                                        </p:tav>
                                        <p:tav tm="100000">
                                          <p:val>
                                            <p:strVal val="ppt_x"/>
                                          </p:val>
                                        </p:tav>
                                      </p:tavLst>
                                    </p:anim>
                                    <p:anim calcmode="lin" valueType="num">
                                      <p:cBhvr>
                                        <p:cTn id="53" dur="500"/>
                                        <p:tgtEl>
                                          <p:spTgt spid="8">
                                            <p:txEl>
                                              <p:pRg st="3" end="3"/>
                                            </p:txEl>
                                          </p:spTgt>
                                        </p:tgtEl>
                                        <p:attrNameLst>
                                          <p:attrName>ppt_y</p:attrName>
                                        </p:attrNameLst>
                                      </p:cBhvr>
                                      <p:tavLst>
                                        <p:tav tm="0">
                                          <p:val>
                                            <p:strVal val="ppt_y"/>
                                          </p:val>
                                        </p:tav>
                                        <p:tav tm="100000">
                                          <p:val>
                                            <p:strVal val="ppt_y-.1"/>
                                          </p:val>
                                        </p:tav>
                                      </p:tavLst>
                                    </p:anim>
                                    <p:set>
                                      <p:cBhvr>
                                        <p:cTn id="54" dur="1" fill="hold">
                                          <p:stCondLst>
                                            <p:cond delay="499"/>
                                          </p:stCondLst>
                                        </p:cTn>
                                        <p:tgtEl>
                                          <p:spTgt spid="8">
                                            <p:txEl>
                                              <p:pRg st="3" end="3"/>
                                            </p:txEl>
                                          </p:spTgt>
                                        </p:tgtEl>
                                        <p:attrNameLst>
                                          <p:attrName>style.visibility</p:attrName>
                                        </p:attrNameLst>
                                      </p:cBhvr>
                                      <p:to>
                                        <p:strVal val="hidden"/>
                                      </p:to>
                                    </p:set>
                                  </p:childTnLst>
                                </p:cTn>
                              </p:par>
                            </p:childTnLst>
                          </p:cTn>
                        </p:par>
                        <p:par>
                          <p:cTn id="55" fill="hold">
                            <p:stCondLst>
                              <p:cond delay="900"/>
                            </p:stCondLst>
                            <p:childTnLst>
                              <p:par>
                                <p:cTn id="56" presetID="26" presetClass="emph" presetSubtype="0" fill="hold" nodeType="afterEffect">
                                  <p:stCondLst>
                                    <p:cond delay="0"/>
                                  </p:stCondLst>
                                  <p:childTnLst>
                                    <p:animEffect transition="out" filter="fade">
                                      <p:cBhvr>
                                        <p:cTn id="57" dur="600" tmFilter="0, 0; .2, .5; .8, .5; 1, 0"/>
                                        <p:tgtEl>
                                          <p:spTgt spid="8">
                                            <p:txEl>
                                              <p:pRg st="4" end="4"/>
                                            </p:txEl>
                                          </p:spTgt>
                                        </p:tgtEl>
                                      </p:cBhvr>
                                    </p:animEffect>
                                    <p:animScale>
                                      <p:cBhvr>
                                        <p:cTn id="58" dur="300" autoRev="1" fill="hold"/>
                                        <p:tgtEl>
                                          <p:spTgt spid="8">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64000"/>
            <a:lum/>
          </a:blip>
          <a:srcRect/>
          <a:stretch>
            <a:fillRect l="-20000" r="-20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5">
            <a:alphaModFix/>
          </a:blip>
          <a:srcRect l="1106" r="40888" b="1"/>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6" name="Picture 5" descr="A screenshot of a cell phone&#10;&#10;Description automatically generated">
            <a:extLst>
              <a:ext uri="{FF2B5EF4-FFF2-40B4-BE49-F238E27FC236}">
                <a16:creationId xmlns:a16="http://schemas.microsoft.com/office/drawing/2014/main" id="{15C0FE74-782D-45E6-B008-7D40E83C2BCA}"/>
              </a:ext>
            </a:extLst>
          </p:cNvPr>
          <p:cNvPicPr>
            <a:picLocks noChangeAspect="1"/>
          </p:cNvPicPr>
          <p:nvPr/>
        </p:nvPicPr>
        <p:blipFill>
          <a:blip r:embed="rId6"/>
          <a:stretch>
            <a:fillRect/>
          </a:stretch>
        </p:blipFill>
        <p:spPr>
          <a:xfrm>
            <a:off x="863478" y="728029"/>
            <a:ext cx="7907142" cy="199459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8567140E-08AC-4828-8DBA-93E2FC7B60BC}"/>
              </a:ext>
            </a:extLst>
          </p:cNvPr>
          <p:cNvPicPr>
            <a:picLocks noChangeAspect="1"/>
          </p:cNvPicPr>
          <p:nvPr/>
        </p:nvPicPr>
        <p:blipFill>
          <a:blip r:embed="rId7"/>
          <a:stretch>
            <a:fillRect/>
          </a:stretch>
        </p:blipFill>
        <p:spPr>
          <a:xfrm>
            <a:off x="2421587" y="2963656"/>
            <a:ext cx="7907142" cy="211925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08B883B-FBC7-48D7-8D33-A57EADC5F172}"/>
              </a:ext>
            </a:extLst>
          </p:cNvPr>
          <p:cNvPicPr>
            <a:picLocks noChangeAspect="1"/>
          </p:cNvPicPr>
          <p:nvPr/>
        </p:nvPicPr>
        <p:blipFill>
          <a:blip r:embed="rId8"/>
          <a:stretch>
            <a:fillRect/>
          </a:stretch>
        </p:blipFill>
        <p:spPr>
          <a:xfrm>
            <a:off x="3636042" y="5260819"/>
            <a:ext cx="8172450" cy="1428750"/>
          </a:xfrm>
          <a:prstGeom prst="rect">
            <a:avLst/>
          </a:prstGeom>
        </p:spPr>
      </p:pic>
    </p:spTree>
    <p:extLst>
      <p:ext uri="{BB962C8B-B14F-4D97-AF65-F5344CB8AC3E}">
        <p14:creationId xmlns:p14="http://schemas.microsoft.com/office/powerpoint/2010/main" val="2470855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A34EE1F-B2BD-435A-948A-5AB43F088A89}"/>
              </a:ext>
            </a:extLst>
          </p:cNvPr>
          <p:cNvPicPr>
            <a:picLocks noChangeAspect="1"/>
          </p:cNvPicPr>
          <p:nvPr/>
        </p:nvPicPr>
        <p:blipFill rotWithShape="1">
          <a:blip r:embed="rId3">
            <a:alphaModFix/>
          </a:blip>
          <a:srcRect l="1106" r="40888" b="1"/>
          <a:stretch/>
        </p:blipFill>
        <p:spPr>
          <a:xfrm>
            <a:off x="1" y="796931"/>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2" name="Picture 1">
            <a:extLst>
              <a:ext uri="{FF2B5EF4-FFF2-40B4-BE49-F238E27FC236}">
                <a16:creationId xmlns:a16="http://schemas.microsoft.com/office/drawing/2014/main" id="{733C7A2C-9816-4A3D-BD43-0F40B4386A5E}"/>
              </a:ext>
            </a:extLst>
          </p:cNvPr>
          <p:cNvPicPr>
            <a:picLocks noChangeAspect="1"/>
          </p:cNvPicPr>
          <p:nvPr/>
        </p:nvPicPr>
        <p:blipFill>
          <a:blip r:embed="rId4"/>
          <a:stretch>
            <a:fillRect/>
          </a:stretch>
        </p:blipFill>
        <p:spPr>
          <a:xfrm>
            <a:off x="4358641" y="1099422"/>
            <a:ext cx="7454988" cy="5127957"/>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0295FD6E-F471-4828-9114-000679B1DD7B}"/>
              </a:ext>
            </a:extLst>
          </p:cNvPr>
          <p:cNvPicPr>
            <a:picLocks noChangeAspect="1"/>
          </p:cNvPicPr>
          <p:nvPr/>
        </p:nvPicPr>
        <p:blipFill>
          <a:blip r:embed="rId5"/>
          <a:stretch>
            <a:fillRect/>
          </a:stretch>
        </p:blipFill>
        <p:spPr>
          <a:xfrm>
            <a:off x="127359" y="4452081"/>
            <a:ext cx="3684493" cy="2214441"/>
          </a:xfrm>
          <a:prstGeom prst="rect">
            <a:avLst/>
          </a:prstGeom>
        </p:spPr>
      </p:pic>
    </p:spTree>
    <p:extLst>
      <p:ext uri="{BB962C8B-B14F-4D97-AF65-F5344CB8AC3E}">
        <p14:creationId xmlns:p14="http://schemas.microsoft.com/office/powerpoint/2010/main" val="55938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4000"/>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238719-1C88-4014-94A1-36FDC0866D7D}"/>
              </a:ext>
            </a:extLst>
          </p:cNvPr>
          <p:cNvSpPr>
            <a:spLocks noGrp="1"/>
          </p:cNvSpPr>
          <p:nvPr>
            <p:ph type="title"/>
          </p:nvPr>
        </p:nvSpPr>
        <p:spPr>
          <a:xfrm>
            <a:off x="398312" y="185112"/>
            <a:ext cx="11029616" cy="1188720"/>
          </a:xfrm>
        </p:spPr>
        <p:txBody>
          <a:bodyPr anchor="ctr">
            <a:normAutofit/>
          </a:bodyPr>
          <a:lstStyle/>
          <a:p>
            <a:r>
              <a:rPr lang="en-US" sz="4400" b="1" cap="none" dirty="0">
                <a:solidFill>
                  <a:schemeClr val="bg1"/>
                </a:solidFill>
              </a:rPr>
              <a:t>Travel with Caution</a:t>
            </a:r>
          </a:p>
        </p:txBody>
      </p:sp>
      <p:pic>
        <p:nvPicPr>
          <p:cNvPr id="7" name="Picture 6" descr="A picture containing text, map&#10;&#10;Description automatically generated">
            <a:extLst>
              <a:ext uri="{FF2B5EF4-FFF2-40B4-BE49-F238E27FC236}">
                <a16:creationId xmlns:a16="http://schemas.microsoft.com/office/drawing/2014/main" id="{0ECC51EE-151A-47D4-8252-6903C27E12CA}"/>
              </a:ext>
            </a:extLst>
          </p:cNvPr>
          <p:cNvPicPr>
            <a:picLocks noChangeAspect="1"/>
          </p:cNvPicPr>
          <p:nvPr/>
        </p:nvPicPr>
        <p:blipFill>
          <a:blip r:embed="rId5"/>
          <a:stretch>
            <a:fillRect/>
          </a:stretch>
        </p:blipFill>
        <p:spPr>
          <a:xfrm>
            <a:off x="1852178" y="1373832"/>
            <a:ext cx="8487644" cy="5101214"/>
          </a:xfrm>
          <a:prstGeom prst="rect">
            <a:avLst/>
          </a:prstGeom>
        </p:spPr>
      </p:pic>
    </p:spTree>
    <p:extLst>
      <p:ext uri="{BB962C8B-B14F-4D97-AF65-F5344CB8AC3E}">
        <p14:creationId xmlns:p14="http://schemas.microsoft.com/office/powerpoint/2010/main" val="562476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 name="Rectangle 5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F3E0B25-DC28-6A41-9D19-3B2CEC4ED74B}"/>
              </a:ext>
            </a:extLst>
          </p:cNvPr>
          <p:cNvSpPr>
            <a:spLocks noGrp="1"/>
          </p:cNvSpPr>
          <p:nvPr>
            <p:ph type="ctrTitle"/>
          </p:nvPr>
        </p:nvSpPr>
        <p:spPr>
          <a:xfrm>
            <a:off x="571531" y="548639"/>
            <a:ext cx="3848069" cy="1346106"/>
          </a:xfrm>
        </p:spPr>
        <p:txBody>
          <a:bodyPr anchor="ctr">
            <a:normAutofit/>
          </a:bodyPr>
          <a:lstStyle/>
          <a:p>
            <a:r>
              <a:rPr lang="en-US" cap="none" dirty="0">
                <a:solidFill>
                  <a:schemeClr val="tx1"/>
                </a:solidFill>
              </a:rPr>
              <a:t>Closing Remarks</a:t>
            </a:r>
          </a:p>
        </p:txBody>
      </p:sp>
      <p:sp>
        <p:nvSpPr>
          <p:cNvPr id="3" name="Subtitle 2">
            <a:extLst>
              <a:ext uri="{FF2B5EF4-FFF2-40B4-BE49-F238E27FC236}">
                <a16:creationId xmlns:a16="http://schemas.microsoft.com/office/drawing/2014/main" id="{E03D55A1-5488-3440-A5F2-031B040A6350}"/>
              </a:ext>
            </a:extLst>
          </p:cNvPr>
          <p:cNvSpPr>
            <a:spLocks noGrp="1"/>
          </p:cNvSpPr>
          <p:nvPr>
            <p:ph type="subTitle" idx="1"/>
          </p:nvPr>
        </p:nvSpPr>
        <p:spPr>
          <a:xfrm>
            <a:off x="651595" y="2057400"/>
            <a:ext cx="3768005" cy="3936904"/>
          </a:xfrm>
        </p:spPr>
        <p:txBody>
          <a:bodyPr anchor="t">
            <a:normAutofit/>
          </a:bodyPr>
          <a:lstStyle/>
          <a:p>
            <a:pPr>
              <a:lnSpc>
                <a:spcPct val="90000"/>
              </a:lnSpc>
            </a:pPr>
            <a:r>
              <a:rPr lang="en-US" sz="2400" cap="none" dirty="0"/>
              <a:t>Increase in recent measles cases </a:t>
            </a:r>
            <a:r>
              <a:rPr lang="en-US" sz="2800" b="1" cap="none" dirty="0"/>
              <a:t>cannot</a:t>
            </a:r>
            <a:r>
              <a:rPr lang="en-US" sz="2400" cap="none" dirty="0"/>
              <a:t> clearly be attributed to one factor</a:t>
            </a:r>
          </a:p>
          <a:p>
            <a:pPr marL="342900" indent="-342900">
              <a:lnSpc>
                <a:spcPct val="90000"/>
              </a:lnSpc>
              <a:buFont typeface="Arial" panose="020B0604020202020204" pitchFamily="34" charset="0"/>
              <a:buChar char="•"/>
            </a:pPr>
            <a:r>
              <a:rPr lang="en-US" sz="2400" cap="none" dirty="0"/>
              <a:t>“Anti-Vax”</a:t>
            </a:r>
          </a:p>
          <a:p>
            <a:pPr marL="342900" indent="-342900">
              <a:lnSpc>
                <a:spcPct val="90000"/>
              </a:lnSpc>
              <a:buFont typeface="Arial" panose="020B0604020202020204" pitchFamily="34" charset="0"/>
              <a:buChar char="•"/>
            </a:pPr>
            <a:r>
              <a:rPr lang="en-US" sz="2400" cap="none" dirty="0"/>
              <a:t>Import countries</a:t>
            </a:r>
          </a:p>
          <a:p>
            <a:pPr>
              <a:lnSpc>
                <a:spcPct val="90000"/>
              </a:lnSpc>
            </a:pPr>
            <a:endParaRPr lang="en-US" sz="2400" cap="none" dirty="0"/>
          </a:p>
          <a:p>
            <a:pPr>
              <a:lnSpc>
                <a:spcPct val="90000"/>
              </a:lnSpc>
            </a:pPr>
            <a:r>
              <a:rPr lang="en-US" sz="2400" cap="none" dirty="0"/>
              <a:t>Avoid travel to these countries without proper immunization</a:t>
            </a:r>
          </a:p>
          <a:p>
            <a:pPr>
              <a:lnSpc>
                <a:spcPct val="90000"/>
              </a:lnSpc>
            </a:pPr>
            <a:endParaRPr lang="en-US" sz="2400" cap="none" dirty="0"/>
          </a:p>
          <a:p>
            <a:pPr>
              <a:lnSpc>
                <a:spcPct val="90000"/>
              </a:lnSpc>
            </a:pPr>
            <a:endParaRPr lang="en-US" sz="2400" cap="none" dirty="0"/>
          </a:p>
        </p:txBody>
      </p:sp>
      <p:sp>
        <p:nvSpPr>
          <p:cNvPr id="55" name="Rectangle 5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C95A106B-730E-4527-BD09-F61B39D68B55}"/>
              </a:ext>
            </a:extLst>
          </p:cNvPr>
          <p:cNvPicPr>
            <a:picLocks noChangeAspect="1"/>
          </p:cNvPicPr>
          <p:nvPr/>
        </p:nvPicPr>
        <p:blipFill rotWithShape="1">
          <a:blip r:embed="rId2"/>
          <a:srcRect l="7595" t="12566" r="12114"/>
          <a:stretch/>
        </p:blipFill>
        <p:spPr>
          <a:xfrm>
            <a:off x="4654295" y="867434"/>
            <a:ext cx="7131843" cy="4880844"/>
          </a:xfrm>
          <a:prstGeom prst="rect">
            <a:avLst/>
          </a:prstGeom>
        </p:spPr>
      </p:pic>
    </p:spTree>
    <p:extLst>
      <p:ext uri="{BB962C8B-B14F-4D97-AF65-F5344CB8AC3E}">
        <p14:creationId xmlns:p14="http://schemas.microsoft.com/office/powerpoint/2010/main" val="325674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4008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a:bodyPr>
          <a:lstStyle/>
          <a:p>
            <a:pPr lvl="0" algn="ctr"/>
            <a:r>
              <a:rPr lang="en-US" sz="2200" kern="1200" cap="none" dirty="0">
                <a:solidFill>
                  <a:srgbClr val="FFFFFF"/>
                </a:solidFill>
                <a:latin typeface="+mj-lt"/>
                <a:ea typeface="+mj-ea"/>
                <a:cs typeface="+mj-cs"/>
              </a:rPr>
              <a:t>Has there been an increase in the measles cases within the US?</a:t>
            </a:r>
          </a:p>
        </p:txBody>
      </p:sp>
      <p:sp>
        <p:nvSpPr>
          <p:cNvPr id="7" name="Title 1">
            <a:extLst>
              <a:ext uri="{FF2B5EF4-FFF2-40B4-BE49-F238E27FC236}">
                <a16:creationId xmlns:a16="http://schemas.microsoft.com/office/drawing/2014/main" id="{438C0804-EFFC-46AC-B844-77F65196F8A7}"/>
              </a:ext>
            </a:extLst>
          </p:cNvPr>
          <p:cNvSpPr txBox="1">
            <a:spLocks/>
          </p:cNvSpPr>
          <p:nvPr/>
        </p:nvSpPr>
        <p:spPr>
          <a:xfrm>
            <a:off x="-3520440" y="22267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a:solidFill>
                  <a:srgbClr val="FFFFFF"/>
                </a:solidFill>
              </a:rPr>
              <a:t>Is it consistent across the country?</a:t>
            </a:r>
            <a:endParaRPr lang="en-US" cap="none" dirty="0">
              <a:solidFill>
                <a:srgbClr val="FFFFFF"/>
              </a:solidFill>
            </a:endParaRPr>
          </a:p>
        </p:txBody>
      </p:sp>
      <p:pic>
        <p:nvPicPr>
          <p:cNvPr id="5" name="Picture 4">
            <a:extLst>
              <a:ext uri="{FF2B5EF4-FFF2-40B4-BE49-F238E27FC236}">
                <a16:creationId xmlns:a16="http://schemas.microsoft.com/office/drawing/2014/main" id="{081F2633-838F-46D5-B970-9F71A66FF287}"/>
              </a:ext>
            </a:extLst>
          </p:cNvPr>
          <p:cNvPicPr>
            <a:picLocks noChangeAspect="1"/>
          </p:cNvPicPr>
          <p:nvPr/>
        </p:nvPicPr>
        <p:blipFill>
          <a:blip r:embed="rId4">
            <a:alphaModFix amt="77000"/>
          </a:blip>
          <a:stretch>
            <a:fillRect/>
          </a:stretch>
        </p:blipFill>
        <p:spPr>
          <a:xfrm>
            <a:off x="3902202" y="1006094"/>
            <a:ext cx="7771638" cy="5181092"/>
          </a:xfrm>
          <a:prstGeom prst="rect">
            <a:avLst/>
          </a:prstGeom>
          <a:blipFill>
            <a:blip r:embed="rId5">
              <a:alphaModFix amt="26000"/>
            </a:blip>
            <a:tile tx="0" ty="0" sx="100000" sy="100000" flip="none" algn="tl"/>
          </a:blipFill>
        </p:spPr>
      </p:pic>
    </p:spTree>
    <p:extLst>
      <p:ext uri="{BB962C8B-B14F-4D97-AF65-F5344CB8AC3E}">
        <p14:creationId xmlns:p14="http://schemas.microsoft.com/office/powerpoint/2010/main" val="400276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4008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a:bodyPr>
          <a:lstStyle/>
          <a:p>
            <a:pPr algn="ctr" defTabSz="457200"/>
            <a:r>
              <a:rPr lang="en-US" cap="none" dirty="0">
                <a:solidFill>
                  <a:srgbClr val="FFFFFF"/>
                </a:solidFill>
              </a:rPr>
              <a:t>Is it consistent across states?</a:t>
            </a:r>
          </a:p>
        </p:txBody>
      </p:sp>
      <p:pic>
        <p:nvPicPr>
          <p:cNvPr id="5" name="Picture 4">
            <a:extLst>
              <a:ext uri="{FF2B5EF4-FFF2-40B4-BE49-F238E27FC236}">
                <a16:creationId xmlns:a16="http://schemas.microsoft.com/office/drawing/2014/main" id="{DF134072-8B5D-4B57-BADA-3F2C1F9C46BE}"/>
              </a:ext>
            </a:extLst>
          </p:cNvPr>
          <p:cNvPicPr>
            <a:picLocks noChangeAspect="1"/>
          </p:cNvPicPr>
          <p:nvPr/>
        </p:nvPicPr>
        <p:blipFill rotWithShape="1">
          <a:blip r:embed="rId5">
            <a:alphaModFix/>
          </a:blip>
          <a:srcRect l="5238" t="71846" r="10278"/>
          <a:stretch/>
        </p:blipFill>
        <p:spPr>
          <a:xfrm>
            <a:off x="4981966" y="4874180"/>
            <a:ext cx="5911434" cy="1350607"/>
          </a:xfrm>
          <a:prstGeom prst="rect">
            <a:avLst/>
          </a:prstGeom>
          <a:solidFill>
            <a:schemeClr val="bg1">
              <a:alpha val="75000"/>
            </a:schemeClr>
          </a:solidFill>
        </p:spPr>
      </p:pic>
      <p:pic>
        <p:nvPicPr>
          <p:cNvPr id="7" name="Picture 6">
            <a:extLst>
              <a:ext uri="{FF2B5EF4-FFF2-40B4-BE49-F238E27FC236}">
                <a16:creationId xmlns:a16="http://schemas.microsoft.com/office/drawing/2014/main" id="{F50F8E50-8334-4FC1-8504-FBCED10DDC3A}"/>
              </a:ext>
            </a:extLst>
          </p:cNvPr>
          <p:cNvPicPr>
            <a:picLocks noChangeAspect="1"/>
          </p:cNvPicPr>
          <p:nvPr/>
        </p:nvPicPr>
        <p:blipFill>
          <a:blip r:embed="rId6">
            <a:alphaModFix amt="62000"/>
          </a:blip>
          <a:stretch>
            <a:fillRect/>
          </a:stretch>
        </p:blipFill>
        <p:spPr>
          <a:xfrm>
            <a:off x="4981966" y="633213"/>
            <a:ext cx="5911433" cy="4341896"/>
          </a:xfrm>
          <a:prstGeom prst="rect">
            <a:avLst/>
          </a:prstGeom>
          <a:solidFill>
            <a:schemeClr val="bg1">
              <a:alpha val="75000"/>
            </a:schemeClr>
          </a:solidFill>
        </p:spPr>
      </p:pic>
      <p:sp>
        <p:nvSpPr>
          <p:cNvPr id="10" name="Title 1">
            <a:extLst>
              <a:ext uri="{FF2B5EF4-FFF2-40B4-BE49-F238E27FC236}">
                <a16:creationId xmlns:a16="http://schemas.microsoft.com/office/drawing/2014/main" id="{E3F03440-0F00-44DF-A9F5-1AE300BE03F3}"/>
              </a:ext>
            </a:extLst>
          </p:cNvPr>
          <p:cNvSpPr txBox="1">
            <a:spLocks/>
          </p:cNvSpPr>
          <p:nvPr/>
        </p:nvSpPr>
        <p:spPr>
          <a:xfrm>
            <a:off x="-4283217" y="2164905"/>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fontScale="82500" lnSpcReduction="200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a:solidFill>
                  <a:srgbClr val="FFFFFF"/>
                </a:solidFill>
              </a:rPr>
              <a:t>Are most of the cases reported from the same states as in 2018?</a:t>
            </a:r>
            <a:endParaRPr lang="en-US" cap="none" dirty="0">
              <a:solidFill>
                <a:srgbClr val="FFFFFF"/>
              </a:solidFill>
            </a:endParaRPr>
          </a:p>
        </p:txBody>
      </p:sp>
    </p:spTree>
    <p:extLst>
      <p:ext uri="{BB962C8B-B14F-4D97-AF65-F5344CB8AC3E}">
        <p14:creationId xmlns:p14="http://schemas.microsoft.com/office/powerpoint/2010/main" val="2575557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4008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fontScale="90000"/>
          </a:bodyPr>
          <a:lstStyle/>
          <a:p>
            <a:pPr algn="ctr"/>
            <a:r>
              <a:rPr lang="en-US" cap="none" dirty="0">
                <a:solidFill>
                  <a:srgbClr val="FFFFFF"/>
                </a:solidFill>
              </a:rPr>
              <a:t>Are most of the cases reported from the same states as in 2018?</a:t>
            </a:r>
          </a:p>
        </p:txBody>
      </p:sp>
      <p:pic>
        <p:nvPicPr>
          <p:cNvPr id="5" name="Content Placeholder 5">
            <a:extLst>
              <a:ext uri="{FF2B5EF4-FFF2-40B4-BE49-F238E27FC236}">
                <a16:creationId xmlns:a16="http://schemas.microsoft.com/office/drawing/2014/main" id="{D3D47A73-E148-4E60-9DFC-D47EE2B602F7}"/>
              </a:ext>
            </a:extLst>
          </p:cNvPr>
          <p:cNvPicPr>
            <a:picLocks noGrp="1" noChangeAspect="1"/>
          </p:cNvPicPr>
          <p:nvPr>
            <p:ph idx="1"/>
          </p:nvPr>
        </p:nvPicPr>
        <p:blipFill rotWithShape="1">
          <a:blip r:embed="rId5">
            <a:alphaModFix amt="80000"/>
          </a:blip>
          <a:srcRect r="62406"/>
          <a:stretch/>
        </p:blipFill>
        <p:spPr>
          <a:xfrm>
            <a:off x="4206240" y="642189"/>
            <a:ext cx="6583680" cy="4486784"/>
          </a:xfrm>
        </p:spPr>
      </p:pic>
      <p:pic>
        <p:nvPicPr>
          <p:cNvPr id="6" name="Picture 5">
            <a:extLst>
              <a:ext uri="{FF2B5EF4-FFF2-40B4-BE49-F238E27FC236}">
                <a16:creationId xmlns:a16="http://schemas.microsoft.com/office/drawing/2014/main" id="{BAEBF270-4FBB-4AEC-9625-E9FDA9131824}"/>
              </a:ext>
            </a:extLst>
          </p:cNvPr>
          <p:cNvPicPr>
            <a:picLocks noChangeAspect="1"/>
          </p:cNvPicPr>
          <p:nvPr/>
        </p:nvPicPr>
        <p:blipFill rotWithShape="1">
          <a:blip r:embed="rId5"/>
          <a:srcRect l="44850" b="13266"/>
          <a:stretch/>
        </p:blipFill>
        <p:spPr>
          <a:xfrm>
            <a:off x="3136402" y="5052619"/>
            <a:ext cx="3813038" cy="1536399"/>
          </a:xfrm>
          <a:prstGeom prst="rect">
            <a:avLst/>
          </a:prstGeom>
          <a:blipFill>
            <a:blip r:embed="rId6">
              <a:alphaModFix amt="34000"/>
            </a:blip>
            <a:tile tx="0" ty="0" sx="100000" sy="100000" flip="none" algn="tl"/>
          </a:blipFill>
        </p:spPr>
      </p:pic>
      <p:pic>
        <p:nvPicPr>
          <p:cNvPr id="7" name="Picture 6">
            <a:extLst>
              <a:ext uri="{FF2B5EF4-FFF2-40B4-BE49-F238E27FC236}">
                <a16:creationId xmlns:a16="http://schemas.microsoft.com/office/drawing/2014/main" id="{8F392A0A-7731-42ED-B299-534337767636}"/>
              </a:ext>
            </a:extLst>
          </p:cNvPr>
          <p:cNvPicPr>
            <a:picLocks noChangeAspect="1"/>
          </p:cNvPicPr>
          <p:nvPr/>
        </p:nvPicPr>
        <p:blipFill rotWithShape="1">
          <a:blip r:embed="rId7">
            <a:alphaModFix amt="80000"/>
          </a:blip>
          <a:srcRect l="45300" r="41800" b="42241"/>
          <a:stretch/>
        </p:blipFill>
        <p:spPr>
          <a:xfrm>
            <a:off x="9546336" y="4239521"/>
            <a:ext cx="2380480" cy="2369525"/>
          </a:xfrm>
          <a:prstGeom prst="rect">
            <a:avLst/>
          </a:prstGeom>
          <a:ln w="38100">
            <a:solidFill>
              <a:schemeClr val="bg2">
                <a:lumMod val="50000"/>
              </a:schemeClr>
            </a:solidFill>
          </a:ln>
        </p:spPr>
      </p:pic>
      <p:sp>
        <p:nvSpPr>
          <p:cNvPr id="10" name="Oval 9">
            <a:extLst>
              <a:ext uri="{FF2B5EF4-FFF2-40B4-BE49-F238E27FC236}">
                <a16:creationId xmlns:a16="http://schemas.microsoft.com/office/drawing/2014/main" id="{9EED5EE9-15DC-4561-9368-FB80F53FB52F}"/>
              </a:ext>
            </a:extLst>
          </p:cNvPr>
          <p:cNvSpPr/>
          <p:nvPr/>
        </p:nvSpPr>
        <p:spPr>
          <a:xfrm>
            <a:off x="2980180" y="4864732"/>
            <a:ext cx="1228700" cy="1138758"/>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336475B-045F-4A6B-B631-DA74E0733B8F}"/>
              </a:ext>
            </a:extLst>
          </p:cNvPr>
          <p:cNvCxnSpPr>
            <a:cxnSpLocks/>
          </p:cNvCxnSpPr>
          <p:nvPr/>
        </p:nvCxnSpPr>
        <p:spPr>
          <a:xfrm>
            <a:off x="4208880" y="5465082"/>
            <a:ext cx="5337456"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10813A4-2D26-4C59-903B-13EB29FA0B76}"/>
              </a:ext>
            </a:extLst>
          </p:cNvPr>
          <p:cNvSpPr txBox="1">
            <a:spLocks/>
          </p:cNvSpPr>
          <p:nvPr/>
        </p:nvSpPr>
        <p:spPr>
          <a:xfrm>
            <a:off x="-3895354" y="2074362"/>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cap="none">
                <a:solidFill>
                  <a:srgbClr val="FFFFFF"/>
                </a:solidFill>
              </a:rPr>
              <a:t>Which states have reported the most cases?</a:t>
            </a:r>
            <a:endParaRPr lang="en-US" sz="2400" cap="none" dirty="0">
              <a:solidFill>
                <a:srgbClr val="FFFFFF"/>
              </a:solidFill>
            </a:endParaRPr>
          </a:p>
        </p:txBody>
      </p:sp>
    </p:spTree>
    <p:extLst>
      <p:ext uri="{BB962C8B-B14F-4D97-AF65-F5344CB8AC3E}">
        <p14:creationId xmlns:p14="http://schemas.microsoft.com/office/powerpoint/2010/main" val="3788373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4008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a:bodyPr>
          <a:lstStyle/>
          <a:p>
            <a:pPr algn="ctr"/>
            <a:r>
              <a:rPr lang="en-US" sz="2400" cap="none" dirty="0">
                <a:solidFill>
                  <a:srgbClr val="FFFFFF"/>
                </a:solidFill>
              </a:rPr>
              <a:t>Which states have reported the most cases?</a:t>
            </a:r>
          </a:p>
        </p:txBody>
      </p:sp>
      <p:pic>
        <p:nvPicPr>
          <p:cNvPr id="8" name="Picture 7">
            <a:extLst>
              <a:ext uri="{FF2B5EF4-FFF2-40B4-BE49-F238E27FC236}">
                <a16:creationId xmlns:a16="http://schemas.microsoft.com/office/drawing/2014/main" id="{DCEA6101-67F2-40B6-BEEE-4FED513D40E4}"/>
              </a:ext>
            </a:extLst>
          </p:cNvPr>
          <p:cNvPicPr>
            <a:picLocks noChangeAspect="1"/>
          </p:cNvPicPr>
          <p:nvPr/>
        </p:nvPicPr>
        <p:blipFill rotWithShape="1">
          <a:blip r:embed="rId5">
            <a:alphaModFix amt="71000"/>
          </a:blip>
          <a:srcRect r="62500"/>
          <a:stretch/>
        </p:blipFill>
        <p:spPr>
          <a:xfrm>
            <a:off x="3840480" y="719662"/>
            <a:ext cx="6981139" cy="4138655"/>
          </a:xfrm>
          <a:prstGeom prst="rect">
            <a:avLst/>
          </a:prstGeom>
        </p:spPr>
      </p:pic>
      <p:pic>
        <p:nvPicPr>
          <p:cNvPr id="9" name="Picture 8">
            <a:extLst>
              <a:ext uri="{FF2B5EF4-FFF2-40B4-BE49-F238E27FC236}">
                <a16:creationId xmlns:a16="http://schemas.microsoft.com/office/drawing/2014/main" id="{C6F1F71F-AD81-4776-B6FC-76BAE66409A4}"/>
              </a:ext>
            </a:extLst>
          </p:cNvPr>
          <p:cNvPicPr>
            <a:picLocks noChangeAspect="1"/>
          </p:cNvPicPr>
          <p:nvPr/>
        </p:nvPicPr>
        <p:blipFill rotWithShape="1">
          <a:blip r:embed="rId5">
            <a:alphaModFix amt="76000"/>
          </a:blip>
          <a:srcRect l="44550" r="25790"/>
          <a:stretch/>
        </p:blipFill>
        <p:spPr>
          <a:xfrm>
            <a:off x="4438806" y="4386263"/>
            <a:ext cx="3127248" cy="2343987"/>
          </a:xfrm>
          <a:prstGeom prst="rect">
            <a:avLst/>
          </a:prstGeom>
        </p:spPr>
      </p:pic>
      <p:pic>
        <p:nvPicPr>
          <p:cNvPr id="12" name="Picture 11">
            <a:extLst>
              <a:ext uri="{FF2B5EF4-FFF2-40B4-BE49-F238E27FC236}">
                <a16:creationId xmlns:a16="http://schemas.microsoft.com/office/drawing/2014/main" id="{330A324F-E570-46BD-8A65-BA0C2E562E06}"/>
              </a:ext>
            </a:extLst>
          </p:cNvPr>
          <p:cNvPicPr>
            <a:picLocks noChangeAspect="1"/>
          </p:cNvPicPr>
          <p:nvPr/>
        </p:nvPicPr>
        <p:blipFill rotWithShape="1">
          <a:blip r:embed="rId5">
            <a:alphaModFix amt="78000"/>
          </a:blip>
          <a:srcRect l="45300" r="41800" b="42241"/>
          <a:stretch/>
        </p:blipFill>
        <p:spPr>
          <a:xfrm>
            <a:off x="8976137" y="3617394"/>
            <a:ext cx="3127248" cy="3112856"/>
          </a:xfrm>
          <a:prstGeom prst="rect">
            <a:avLst/>
          </a:prstGeom>
          <a:ln w="38100">
            <a:solidFill>
              <a:schemeClr val="bg2">
                <a:lumMod val="50000"/>
              </a:schemeClr>
            </a:solidFill>
          </a:ln>
        </p:spPr>
      </p:pic>
      <p:sp>
        <p:nvSpPr>
          <p:cNvPr id="14" name="Oval 13">
            <a:extLst>
              <a:ext uri="{FF2B5EF4-FFF2-40B4-BE49-F238E27FC236}">
                <a16:creationId xmlns:a16="http://schemas.microsoft.com/office/drawing/2014/main" id="{850ABF3A-6671-4533-ADC1-CCF9711E121A}"/>
              </a:ext>
            </a:extLst>
          </p:cNvPr>
          <p:cNvSpPr/>
          <p:nvPr/>
        </p:nvSpPr>
        <p:spPr>
          <a:xfrm>
            <a:off x="4336739" y="4371976"/>
            <a:ext cx="1614149" cy="1657350"/>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BCA0F80-7B35-4274-BD1C-672ACC2BF181}"/>
              </a:ext>
            </a:extLst>
          </p:cNvPr>
          <p:cNvCxnSpPr>
            <a:cxnSpLocks/>
          </p:cNvCxnSpPr>
          <p:nvPr/>
        </p:nvCxnSpPr>
        <p:spPr>
          <a:xfrm flipV="1">
            <a:off x="5979464" y="5150919"/>
            <a:ext cx="2936634" cy="1"/>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5721638-2A4C-40B1-86F3-9F437DA63B18}"/>
              </a:ext>
            </a:extLst>
          </p:cNvPr>
          <p:cNvSpPr txBox="1">
            <a:spLocks/>
          </p:cNvSpPr>
          <p:nvPr/>
        </p:nvSpPr>
        <p:spPr>
          <a:xfrm>
            <a:off x="-373658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fontScale="82500" lnSpcReduction="20000"/>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cap="none">
                <a:solidFill>
                  <a:srgbClr val="FFFFFF"/>
                </a:solidFill>
              </a:rPr>
              <a:t>How many cases are  Imported? How many cases are Domestic?</a:t>
            </a:r>
            <a:endParaRPr lang="en-US" cap="none" dirty="0">
              <a:solidFill>
                <a:srgbClr val="FFFFFF"/>
              </a:solidFill>
            </a:endParaRPr>
          </a:p>
        </p:txBody>
      </p:sp>
    </p:spTree>
    <p:extLst>
      <p:ext uri="{BB962C8B-B14F-4D97-AF65-F5344CB8AC3E}">
        <p14:creationId xmlns:p14="http://schemas.microsoft.com/office/powerpoint/2010/main" val="2981322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dissolve">
                                      <p:cBhvr>
                                        <p:cTn id="11" dur="250"/>
                                        <p:tgtEl>
                                          <p:spTgt spid="15"/>
                                        </p:tgtEl>
                                      </p:cBhvr>
                                    </p:animEffect>
                                  </p:childTnLst>
                                </p:cTn>
                              </p:par>
                            </p:childTnLst>
                          </p:cTn>
                        </p:par>
                        <p:par>
                          <p:cTn id="12" fill="hold">
                            <p:stCondLst>
                              <p:cond delay="750"/>
                            </p:stCondLst>
                            <p:childTnLst>
                              <p:par>
                                <p:cTn id="13" presetID="9"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3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BAFC-FDAC-A54B-9571-223BB5969FA9}"/>
              </a:ext>
            </a:extLst>
          </p:cNvPr>
          <p:cNvSpPr>
            <a:spLocks noGrp="1"/>
          </p:cNvSpPr>
          <p:nvPr>
            <p:ph type="title"/>
          </p:nvPr>
        </p:nvSpPr>
        <p:spPr>
          <a:xfrm>
            <a:off x="640080" y="2074363"/>
            <a:ext cx="2752354" cy="2709275"/>
          </a:xfrm>
          <a:prstGeom prst="ellipse">
            <a:avLst/>
          </a:prstGeom>
          <a:solidFill>
            <a:schemeClr val="tx2"/>
          </a:solidFill>
          <a:ln w="174625" cmpd="thinThick">
            <a:solidFill>
              <a:schemeClr val="accent1">
                <a:lumMod val="50000"/>
              </a:schemeClr>
            </a:solidFill>
          </a:ln>
        </p:spPr>
        <p:txBody>
          <a:bodyPr vert="horz" lIns="91440" tIns="45720" rIns="91440" bIns="45720" rtlCol="0" anchor="ctr">
            <a:normAutofit fontScale="90000"/>
          </a:bodyPr>
          <a:lstStyle/>
          <a:p>
            <a:pPr algn="ctr"/>
            <a:r>
              <a:rPr lang="en-US" cap="none" dirty="0">
                <a:solidFill>
                  <a:srgbClr val="FFFFFF"/>
                </a:solidFill>
              </a:rPr>
              <a:t>How many cases are  Imported? How many cases are Domestic?</a:t>
            </a:r>
          </a:p>
        </p:txBody>
      </p:sp>
      <p:pic>
        <p:nvPicPr>
          <p:cNvPr id="4" name="Picture 3">
            <a:extLst>
              <a:ext uri="{FF2B5EF4-FFF2-40B4-BE49-F238E27FC236}">
                <a16:creationId xmlns:a16="http://schemas.microsoft.com/office/drawing/2014/main" id="{175511EC-DCA0-4275-9161-254F16622F60}"/>
              </a:ext>
            </a:extLst>
          </p:cNvPr>
          <p:cNvPicPr>
            <a:picLocks noChangeAspect="1"/>
          </p:cNvPicPr>
          <p:nvPr/>
        </p:nvPicPr>
        <p:blipFill>
          <a:blip r:embed="rId5">
            <a:alphaModFix amt="77000"/>
          </a:blip>
          <a:stretch>
            <a:fillRect/>
          </a:stretch>
        </p:blipFill>
        <p:spPr>
          <a:xfrm>
            <a:off x="3536949" y="640081"/>
            <a:ext cx="8362979" cy="6142536"/>
          </a:xfrm>
          <a:prstGeom prst="rect">
            <a:avLst/>
          </a:prstGeom>
          <a:noFill/>
        </p:spPr>
      </p:pic>
    </p:spTree>
    <p:extLst>
      <p:ext uri="{BB962C8B-B14F-4D97-AF65-F5344CB8AC3E}">
        <p14:creationId xmlns:p14="http://schemas.microsoft.com/office/powerpoint/2010/main" val="3765063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3000"/>
            <a:lum/>
          </a:blip>
          <a:srcRect/>
          <a:stretch>
            <a:fillRect t="-9000" b="-9000"/>
          </a:stretch>
        </a:blip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AF47317F-C87A-4D9C-A72E-89C67FDA2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E0B25-DC28-6A41-9D19-3B2CEC4ED74B}"/>
              </a:ext>
            </a:extLst>
          </p:cNvPr>
          <p:cNvSpPr>
            <a:spLocks noGrp="1"/>
          </p:cNvSpPr>
          <p:nvPr>
            <p:ph type="ctrTitle"/>
          </p:nvPr>
        </p:nvSpPr>
        <p:spPr>
          <a:xfrm>
            <a:off x="869240" y="3317346"/>
            <a:ext cx="6557172" cy="1675714"/>
          </a:xfrm>
          <a:blipFill dpi="0" rotWithShape="1">
            <a:blip r:embed="rId4">
              <a:alphaModFix amt="0"/>
            </a:blip>
            <a:srcRect/>
            <a:tile tx="0" ty="0" sx="100000" sy="100000" flip="none" algn="tl"/>
          </a:blipFill>
        </p:spPr>
        <p:txBody>
          <a:bodyPr anchor="b">
            <a:normAutofit/>
          </a:bodyPr>
          <a:lstStyle/>
          <a:p>
            <a:r>
              <a:rPr lang="en-US" sz="4800" dirty="0">
                <a:solidFill>
                  <a:schemeClr val="tx2"/>
                </a:solidFill>
              </a:rPr>
              <a:t>MEASLES OUTBREAKS </a:t>
            </a:r>
            <a:br>
              <a:rPr lang="en-US" sz="4800" dirty="0">
                <a:solidFill>
                  <a:schemeClr val="tx2"/>
                </a:solidFill>
              </a:rPr>
            </a:br>
            <a:r>
              <a:rPr lang="en-US" sz="4800" dirty="0">
                <a:solidFill>
                  <a:schemeClr val="tx2"/>
                </a:solidFill>
              </a:rPr>
              <a:t>PRIOR DECADES</a:t>
            </a:r>
          </a:p>
        </p:txBody>
      </p:sp>
      <p:sp>
        <p:nvSpPr>
          <p:cNvPr id="13" name="Rectangle 9">
            <a:extLst>
              <a:ext uri="{FF2B5EF4-FFF2-40B4-BE49-F238E27FC236}">
                <a16:creationId xmlns:a16="http://schemas.microsoft.com/office/drawing/2014/main" id="{EA343C5F-7AA1-409B-BD18-44E928CE3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031846"/>
            <a:ext cx="7223760" cy="1116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1">
            <a:extLst>
              <a:ext uri="{FF2B5EF4-FFF2-40B4-BE49-F238E27FC236}">
                <a16:creationId xmlns:a16="http://schemas.microsoft.com/office/drawing/2014/main" id="{93FF31F9-8C96-4D43-9B36-20F6B6FE6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7694" y="0"/>
            <a:ext cx="4304306"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018EDF4D-DADB-4405-9618-5E86BDBA7B91}"/>
              </a:ext>
            </a:extLst>
          </p:cNvPr>
          <p:cNvSpPr>
            <a:spLocks noGrp="1"/>
          </p:cNvSpPr>
          <p:nvPr>
            <p:ph type="subTitle" idx="1"/>
          </p:nvPr>
        </p:nvSpPr>
        <p:spPr>
          <a:xfrm>
            <a:off x="8184639" y="518160"/>
            <a:ext cx="3546077" cy="3124200"/>
          </a:xfrm>
          <a:ln w="57150">
            <a:noFill/>
          </a:ln>
        </p:spPr>
        <p:txBody>
          <a:bodyPr anchor="b">
            <a:normAutofit lnSpcReduction="10000"/>
          </a:bodyPr>
          <a:lstStyle/>
          <a:p>
            <a:r>
              <a:rPr lang="en-US" sz="2800" cap="none" dirty="0">
                <a:solidFill>
                  <a:srgbClr val="FFFFFF"/>
                </a:solidFill>
              </a:rPr>
              <a:t>Has the United States experienced similar outbreaks in the past?</a:t>
            </a:r>
          </a:p>
          <a:p>
            <a:endParaRPr lang="en-US" sz="2800" cap="none" dirty="0">
              <a:solidFill>
                <a:srgbClr val="FFFFFF"/>
              </a:solidFill>
            </a:endParaRPr>
          </a:p>
          <a:p>
            <a:r>
              <a:rPr lang="en-US" sz="2800" cap="none" dirty="0">
                <a:solidFill>
                  <a:srgbClr val="FFFFFF"/>
                </a:solidFill>
              </a:rPr>
              <a:t>Or is this recent outbreak a phenomenon?  </a:t>
            </a:r>
          </a:p>
        </p:txBody>
      </p:sp>
      <p:sp>
        <p:nvSpPr>
          <p:cNvPr id="16" name="Rectangle 13">
            <a:extLst>
              <a:ext uri="{FF2B5EF4-FFF2-40B4-BE49-F238E27FC236}">
                <a16:creationId xmlns:a16="http://schemas.microsoft.com/office/drawing/2014/main" id="{3D252CC1-04C4-47A3-AFEA-5022A689C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640" y="5031846"/>
            <a:ext cx="3546077"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81286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0.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1.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2.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3.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4.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5.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6.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7.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8.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19.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2.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20.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21.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3.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4.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5.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6.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7.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8.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ppt/theme/themeOverride9.xml><?xml version="1.0" encoding="utf-8"?>
<a:themeOverride xmlns:a="http://schemas.openxmlformats.org/drawingml/2006/main">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themeOverride>
</file>

<file path=docProps/app.xml><?xml version="1.0" encoding="utf-8"?>
<Properties xmlns="http://schemas.openxmlformats.org/officeDocument/2006/extended-properties" xmlns:vt="http://schemas.openxmlformats.org/officeDocument/2006/docPropsVTypes">
  <TotalTime>60</TotalTime>
  <Words>777</Words>
  <Application>Microsoft Office PowerPoint</Application>
  <PresentationFormat>Widescreen</PresentationFormat>
  <Paragraphs>118</Paragraphs>
  <Slides>33</Slides>
  <Notes>28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Calibri</vt:lpstr>
      <vt:lpstr>Calibri Light</vt:lpstr>
      <vt:lpstr>Gill Sans MT</vt:lpstr>
      <vt:lpstr>Wingdings 2</vt:lpstr>
      <vt:lpstr>Office Theme</vt:lpstr>
      <vt:lpstr>DividendVTI</vt:lpstr>
      <vt:lpstr>Analysis of Recent Measles Outbreak</vt:lpstr>
      <vt:lpstr>BACKGROUND</vt:lpstr>
      <vt:lpstr>Historical Significance</vt:lpstr>
      <vt:lpstr>Has there been an increase in the measles cases within the US?</vt:lpstr>
      <vt:lpstr>Is it consistent across states?</vt:lpstr>
      <vt:lpstr>Are most of the cases reported from the same states as in 2018?</vt:lpstr>
      <vt:lpstr>Which states have reported the most cases?</vt:lpstr>
      <vt:lpstr>How many cases are  Imported? How many cases are Domestic?</vt:lpstr>
      <vt:lpstr>MEASLES OUTBREAKS  PRIOR DECADES</vt:lpstr>
      <vt:lpstr>Measles Cases from 1928 – 2002 in the United States </vt:lpstr>
      <vt:lpstr>Measles Cases from 1952 – 2002 by State </vt:lpstr>
      <vt:lpstr>PowerPoint Presentation</vt:lpstr>
      <vt:lpstr>Recent Vaccination Patterns in the U.S</vt:lpstr>
      <vt:lpstr>Have Vaccination Levels Changed in the U.S.?</vt:lpstr>
      <vt:lpstr>PowerPoint Presentation</vt:lpstr>
      <vt:lpstr>Vaccination Levels in Top States with Measles Outbreaks</vt:lpstr>
      <vt:lpstr>Percentage of Population Vaccinated for Top Outbreak States 2014 – 2017 </vt:lpstr>
      <vt:lpstr>International Measles Cases by Year</vt:lpstr>
      <vt:lpstr>How many cases of measles have occurred annually?</vt:lpstr>
      <vt:lpstr>Which countries have the most cases of measles?</vt:lpstr>
      <vt:lpstr>Ranking of India’s Annual Cases</vt:lpstr>
      <vt:lpstr>Code Snippets</vt:lpstr>
      <vt:lpstr>Data Cleaning</vt:lpstr>
      <vt:lpstr>Data Frame Formatting</vt:lpstr>
      <vt:lpstr>Code Snippets</vt:lpstr>
      <vt:lpstr>PowerPoint Presentation</vt:lpstr>
      <vt:lpstr>Code Snippets</vt:lpstr>
      <vt:lpstr>PowerPoint Presentation</vt:lpstr>
      <vt:lpstr>Code Snippets</vt:lpstr>
      <vt:lpstr>PowerPoint Presentation</vt:lpstr>
      <vt:lpstr>PowerPoint Presentation</vt:lpstr>
      <vt:lpstr>Travel with Caution</vt:lpstr>
      <vt:lpstr>Closing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Recent Measles Outbreak</dc:title>
  <dc:creator>Amanda</dc:creator>
  <cp:lastModifiedBy>Amanda</cp:lastModifiedBy>
  <cp:revision>5</cp:revision>
  <dcterms:created xsi:type="dcterms:W3CDTF">2019-07-13T07:03:21Z</dcterms:created>
  <dcterms:modified xsi:type="dcterms:W3CDTF">2019-07-13T16:44:06Z</dcterms:modified>
</cp:coreProperties>
</file>